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84" r:id="rId1"/>
  </p:sldMasterIdLst>
  <p:notesMasterIdLst>
    <p:notesMasterId r:id="rId19"/>
  </p:notesMasterIdLst>
  <p:sldIdLst>
    <p:sldId id="257" r:id="rId2"/>
    <p:sldId id="258" r:id="rId3"/>
    <p:sldId id="294" r:id="rId4"/>
    <p:sldId id="260" r:id="rId5"/>
    <p:sldId id="261" r:id="rId6"/>
    <p:sldId id="295" r:id="rId7"/>
    <p:sldId id="293" r:id="rId8"/>
    <p:sldId id="296" r:id="rId9"/>
    <p:sldId id="299" r:id="rId10"/>
    <p:sldId id="313" r:id="rId11"/>
    <p:sldId id="306" r:id="rId12"/>
    <p:sldId id="307" r:id="rId13"/>
    <p:sldId id="314" r:id="rId14"/>
    <p:sldId id="315" r:id="rId15"/>
    <p:sldId id="316" r:id="rId16"/>
    <p:sldId id="297" r:id="rId17"/>
    <p:sldId id="300"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F2951"/>
    <a:srgbClr val="3A6695"/>
    <a:srgbClr val="E7EFEC"/>
    <a:srgbClr val="F2F2F2"/>
    <a:srgbClr val="7F7F7F"/>
    <a:srgbClr val="9CC5FD"/>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53410" autoAdjust="0"/>
  </p:normalViewPr>
  <p:slideViewPr>
    <p:cSldViewPr snapToGrid="0">
      <p:cViewPr varScale="1">
        <p:scale>
          <a:sx n="38" d="100"/>
          <a:sy n="38" d="100"/>
        </p:scale>
        <p:origin x="1700" y="4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pPr/>
              <a:t>2022/8/30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b52b5148d5a04786abd5e929e7ffa8fa"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F711DA-82CB-44C8-99EC-9CE596A896FB}"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5955405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F711DA-82CB-44C8-99EC-9CE596A896FB}"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527538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F711DA-82CB-44C8-99EC-9CE596A896FB}"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4320429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F711DA-82CB-44C8-99EC-9CE596A896FB}"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2105043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F711DA-82CB-44C8-99EC-9CE596A896FB}"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31349221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在测试过程中，还对信号进行了一系列的处理，不然前两个都识别不到：</a:t>
            </a:r>
            <a:endParaRPr lang="en-US" altLang="zh-CN" dirty="0"/>
          </a:p>
          <a:p>
            <a:endParaRPr lang="en-US" altLang="zh-CN" dirty="0"/>
          </a:p>
          <a:p>
            <a:r>
              <a:rPr lang="zh-CN" altLang="en-US" dirty="0"/>
              <a:t>预处理包括拉伸和幅度缩小。其中幅度除以</a:t>
            </a:r>
            <a:r>
              <a:rPr lang="en-US" altLang="zh-CN" dirty="0"/>
              <a:t>1000</a:t>
            </a:r>
            <a:r>
              <a:rPr lang="zh-CN" altLang="en-US" dirty="0"/>
              <a:t>来让值与数据集的数据相近，然后根据</a:t>
            </a:r>
            <a:r>
              <a:rPr lang="en-US" altLang="zh-CN" dirty="0"/>
              <a:t>38400 </a:t>
            </a:r>
            <a:r>
              <a:rPr lang="zh-CN" altLang="en-US" dirty="0"/>
              <a:t>和 </a:t>
            </a:r>
            <a:r>
              <a:rPr lang="en-US" altLang="zh-CN" dirty="0"/>
              <a:t>256000</a:t>
            </a:r>
            <a:r>
              <a:rPr lang="zh-CN" altLang="en-US" dirty="0"/>
              <a:t>的速率来判断是非进行拉伸。</a:t>
            </a:r>
            <a:endParaRPr lang="en-US" altLang="zh-CN" dirty="0"/>
          </a:p>
          <a:p>
            <a:endParaRPr lang="en-US" altLang="zh-CN" dirty="0"/>
          </a:p>
          <a:p>
            <a:r>
              <a:rPr lang="zh-CN" altLang="en-US" dirty="0"/>
              <a:t>由于部分信号和训练数据集中的信号样式差距过大，导致最后效果不好，因此对于该模型还将进行微调处理。</a:t>
            </a:r>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F711DA-82CB-44C8-99EC-9CE596A896FB}"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1207144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16</a:t>
            </a:fld>
            <a:endParaRPr lang="zh-CN" altLang="en-US"/>
          </a:p>
        </p:txBody>
      </p:sp>
    </p:spTree>
    <p:extLst>
      <p:ext uri="{BB962C8B-B14F-4D97-AF65-F5344CB8AC3E}">
        <p14:creationId xmlns:p14="http://schemas.microsoft.com/office/powerpoint/2010/main" val="34721730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F711DA-82CB-44C8-99EC-9CE596A896FB}"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425941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3</a:t>
            </a:fld>
            <a:endParaRPr lang="zh-CN" altLang="en-US"/>
          </a:p>
        </p:txBody>
      </p:sp>
    </p:spTree>
    <p:extLst>
      <p:ext uri="{BB962C8B-B14F-4D97-AF65-F5344CB8AC3E}">
        <p14:creationId xmlns:p14="http://schemas.microsoft.com/office/powerpoint/2010/main" val="1039670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i="0" dirty="0">
                <a:effectLst/>
                <a:latin typeface="-apple-system"/>
              </a:rPr>
              <a:t>噪声：算法通常基于特定的信号样本来提取特征及设定判决门限，因而识别效果受噪声影响较大</a:t>
            </a:r>
            <a:r>
              <a:rPr lang="zh-CN" altLang="en-US" b="0" i="0" dirty="0">
                <a:effectLst/>
                <a:latin typeface="-apple-system"/>
              </a:rPr>
              <a:t>，当信道不理想时，特征比较模糊。</a:t>
            </a:r>
            <a:endParaRPr lang="en-US" altLang="zh-CN" b="0" i="0" dirty="0">
              <a:effectLst/>
              <a:latin typeface="-apple-system"/>
            </a:endParaRPr>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i="0" dirty="0">
                <a:solidFill>
                  <a:srgbClr val="4F4F4F"/>
                </a:solidFill>
                <a:effectLst/>
                <a:latin typeface="PingFang SC"/>
              </a:rPr>
              <a:t>基于决策论的调制识别算法</a:t>
            </a:r>
            <a:r>
              <a:rPr lang="zh-CN" altLang="en-US" b="0" i="0" dirty="0">
                <a:effectLst/>
                <a:latin typeface="-apple-system"/>
              </a:rPr>
              <a:t>由于似然函数的参数均是由特定条件下特定信号推导得到的，因而只适用于特定环境的调制识别问题</a:t>
            </a:r>
            <a:endParaRPr lang="en-US" altLang="zh-CN" b="0" i="0" dirty="0">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0" i="0" dirty="0">
              <a:solidFill>
                <a:srgbClr val="4F4F4F"/>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i="0" dirty="0">
                <a:solidFill>
                  <a:srgbClr val="4F4F4F"/>
                </a:solidFill>
                <a:effectLst/>
                <a:latin typeface="PingFang SC"/>
              </a:rPr>
              <a:t>基于统计模式的调制识别方法</a:t>
            </a:r>
            <a:r>
              <a:rPr lang="zh-CN" altLang="en-US" b="0" i="0" dirty="0">
                <a:effectLst/>
                <a:latin typeface="-apple-system"/>
              </a:rPr>
              <a:t>需要额外的训练样本且</a:t>
            </a:r>
            <a:r>
              <a:rPr lang="zh-CN" altLang="en-US" b="1" i="0" dirty="0">
                <a:effectLst/>
                <a:latin typeface="-apple-system"/>
              </a:rPr>
              <a:t>工程实现较困难</a:t>
            </a:r>
            <a:r>
              <a:rPr lang="zh-CN" altLang="en-US" b="0" i="0" dirty="0">
                <a:effectLst/>
                <a:latin typeface="-apple-system"/>
              </a:rPr>
              <a:t>，因为算法结合了很多现代信号处理方法，而这些处理方法又大多没有能够实现工程应用或工程实现的效率不高。</a:t>
            </a:r>
            <a:endParaRPr lang="en-US" altLang="zh-CN" b="0" i="0" dirty="0">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0" i="0" dirty="0">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effectLst/>
                <a:latin typeface="-apple-system"/>
              </a:rPr>
              <a:t>传统机器学习算法如</a:t>
            </a:r>
            <a:r>
              <a:rPr lang="en-US" altLang="zh-CN" b="0" i="0" dirty="0">
                <a:effectLst/>
                <a:latin typeface="-apple-system"/>
              </a:rPr>
              <a:t>SVM</a:t>
            </a:r>
            <a:r>
              <a:rPr lang="zh-CN" altLang="en-US" b="0" i="0" dirty="0">
                <a:effectLst/>
                <a:latin typeface="-apple-system"/>
              </a:rPr>
              <a:t>支持向量机，主要停留在浅层学习层面，即利用算法完成通信系统任务中的</a:t>
            </a:r>
            <a:r>
              <a:rPr lang="zh-CN" altLang="en-US" b="1" i="0" dirty="0">
                <a:effectLst/>
                <a:latin typeface="-apple-system"/>
              </a:rPr>
              <a:t>识别、检测、估计</a:t>
            </a:r>
            <a:r>
              <a:rPr lang="zh-CN" altLang="en-US" b="0" i="0" dirty="0">
                <a:effectLst/>
                <a:latin typeface="-apple-system"/>
              </a:rPr>
              <a:t>等任务，而用于识别、检测的特征仍</a:t>
            </a:r>
            <a:r>
              <a:rPr lang="zh-CN" altLang="en-US" b="1" i="0" dirty="0">
                <a:effectLst/>
                <a:latin typeface="-apple-system"/>
              </a:rPr>
              <a:t>采用专家特征</a:t>
            </a:r>
            <a:r>
              <a:rPr lang="zh-CN" altLang="en-US" b="0" i="0" dirty="0">
                <a:effectLst/>
                <a:latin typeface="-apple-system"/>
              </a:rPr>
              <a:t>，不仅需要大量的人力且依赖于专业的知识和分析，同时不便于推广。</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i="0" dirty="0">
                <a:effectLst/>
                <a:latin typeface="-apple-system"/>
              </a:rPr>
              <a:t>神经网络具有普适近似性，也就是</a:t>
            </a:r>
            <a:r>
              <a:rPr lang="zh-CN" altLang="en-US" b="0" i="0" dirty="0">
                <a:effectLst/>
                <a:latin typeface="-apple-system"/>
              </a:rPr>
              <a:t>在人工神经网络中添加足够的神经元，那么它就能拟合任意复杂的函数。假设通信信号与其调制模式之间存在一个我们尚不清楚的</a:t>
            </a:r>
            <a:r>
              <a:rPr lang="zh-CN" altLang="en-US" b="1" i="0" dirty="0">
                <a:effectLst/>
                <a:latin typeface="-apple-system"/>
              </a:rPr>
              <a:t>映射关系</a:t>
            </a:r>
            <a:r>
              <a:rPr lang="zh-CN" altLang="en-US" b="0" i="0" dirty="0">
                <a:effectLst/>
                <a:latin typeface="-apple-system"/>
              </a:rPr>
              <a:t>，但是通过神经网络的普适近似性，我们就可以学习到这个隐含的映射关系。</a:t>
            </a:r>
            <a:endParaRPr lang="en-US" altLang="zh-CN" b="0" i="0" dirty="0">
              <a:effectLst/>
              <a:latin typeface="-apple-system"/>
            </a:endParaRPr>
          </a:p>
          <a:p>
            <a:endParaRPr lang="en-US" altLang="zh-CN" b="0" i="0" dirty="0">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effectLst/>
                <a:latin typeface="-apple-system"/>
              </a:rPr>
              <a:t>人工神经网络相比于其他的机器学习算法非常善于处理</a:t>
            </a:r>
            <a:r>
              <a:rPr lang="zh-CN" altLang="en-US" b="1" i="0" dirty="0">
                <a:effectLst/>
                <a:latin typeface="-apple-system"/>
              </a:rPr>
              <a:t>非线性高维度的问题</a:t>
            </a:r>
            <a:r>
              <a:rPr lang="zh-CN" altLang="en-US" b="0" i="0" dirty="0">
                <a:effectLst/>
                <a:latin typeface="-apple-system"/>
              </a:rPr>
              <a:t>，并且善于挖掘出输入输出之间隐含的映射关系，所以利用人工神经网络来构建通信信号的调制识别器。</a:t>
            </a:r>
            <a:endParaRPr lang="en-US" altLang="zh-CN" b="0" i="0" dirty="0">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0" i="0" dirty="0">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effectLst/>
                <a:latin typeface="-apple-system"/>
              </a:rPr>
              <a:t>同时它还有一些缺点和容易出现的问题，不过该项目会采用一些方法来尽量规避这些问题。</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6</a:t>
            </a:fld>
            <a:endParaRPr lang="zh-CN" altLang="en-US"/>
          </a:p>
        </p:txBody>
      </p:sp>
    </p:spTree>
    <p:extLst>
      <p:ext uri="{BB962C8B-B14F-4D97-AF65-F5344CB8AC3E}">
        <p14:creationId xmlns:p14="http://schemas.microsoft.com/office/powerpoint/2010/main" val="2543829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网络越深，能获取的信息越多，而且特征也越丰富。但是实验表明，随着网络的加深，优化效果反而越差，并出现了退化问题</a:t>
            </a:r>
            <a:r>
              <a:rPr lang="zh-CN" altLang="en-US" b="1" dirty="0">
                <a:effectLst/>
              </a:rPr>
              <a:t>（</a:t>
            </a:r>
            <a:r>
              <a:rPr lang="en-US" altLang="zh-CN" b="1" dirty="0">
                <a:effectLst/>
              </a:rPr>
              <a:t>Degradation problem</a:t>
            </a:r>
            <a:r>
              <a:rPr lang="zh-CN" altLang="en-US" b="1" dirty="0">
                <a:effectLst/>
              </a:rPr>
              <a:t>），</a:t>
            </a:r>
            <a:r>
              <a:rPr lang="zh-CN" altLang="en-US" dirty="0"/>
              <a:t>测试数据和训练数据的准确率反而降低了。这是由于网络的加深会造成</a:t>
            </a:r>
            <a:r>
              <a:rPr lang="zh-CN" altLang="en-US" b="0" i="1" dirty="0">
                <a:effectLst/>
                <a:hlinkClick r:id="rId3" action="ppaction://hlinkfile"/>
              </a:rPr>
              <a:t>梯度爆炸和梯度消失</a:t>
            </a:r>
            <a:r>
              <a:rPr lang="zh-CN" altLang="en-US" dirty="0"/>
              <a:t>的问题。</a:t>
            </a:r>
            <a:endParaRPr lang="en-US" altLang="zh-CN" dirty="0"/>
          </a:p>
          <a:p>
            <a:endParaRPr lang="en-US" altLang="zh-CN" dirty="0"/>
          </a:p>
          <a:p>
            <a:r>
              <a:rPr lang="zh-CN" altLang="en-US" dirty="0"/>
              <a:t>目前针对这种现象已经有了解决的方法：对输入数据和中间层的数据进行归一化操作，这种方法可以保证网络在反向传播中采用随机梯度下降（</a:t>
            </a:r>
            <a:r>
              <a:rPr lang="en-US" altLang="zh-CN" dirty="0"/>
              <a:t>SGD</a:t>
            </a:r>
            <a:r>
              <a:rPr lang="zh-CN" altLang="en-US" dirty="0"/>
              <a:t>），从而让网络达到收敛。但是，这个方法仅对几十层的网络有用，当网络再往深处走的时候，这种方法就无用武之地了。</a:t>
            </a:r>
            <a:endParaRPr lang="en-US" altLang="zh-CN" dirty="0"/>
          </a:p>
          <a:p>
            <a:endParaRPr lang="en-US" altLang="zh-CN" dirty="0"/>
          </a:p>
          <a:p>
            <a:r>
              <a:rPr lang="zh-CN" altLang="en-US" dirty="0"/>
              <a:t>而该项目需要使用很深的网络来对大量的数据进行训练，因此该方法并不适用。而该项目采用了</a:t>
            </a:r>
            <a:r>
              <a:rPr lang="en-US" altLang="zh-CN" dirty="0" err="1"/>
              <a:t>resnet</a:t>
            </a:r>
            <a:r>
              <a:rPr lang="zh-CN" altLang="en-US" dirty="0"/>
              <a:t>网络结构来规避这个问题，是深度学习更加有效。</a:t>
            </a:r>
            <a:endParaRPr lang="en-US" altLang="zh-CN" dirty="0"/>
          </a:p>
          <a:p>
            <a:endParaRPr lang="en-US" altLang="zh-CN" dirty="0"/>
          </a:p>
          <a:p>
            <a:r>
              <a:rPr lang="zh-CN" altLang="en-US" dirty="0"/>
              <a:t>对于一个堆积层结构（几层堆积而成）当输入为</a:t>
            </a:r>
            <a:r>
              <a:rPr lang="en-US" altLang="zh-CN" dirty="0"/>
              <a:t>x</a:t>
            </a:r>
            <a:r>
              <a:rPr lang="zh-CN" altLang="en-US" dirty="0"/>
              <a:t>时其学习到的特征记为</a:t>
            </a:r>
            <a:r>
              <a:rPr lang="en-US" altLang="zh-CN" dirty="0"/>
              <a:t>H(x)</a:t>
            </a:r>
            <a:r>
              <a:rPr lang="zh-CN" altLang="en-US" dirty="0"/>
              <a:t>，现在我们希望其可以学习到残差</a:t>
            </a:r>
            <a:r>
              <a:rPr lang="en-US" altLang="zh-CN" dirty="0"/>
              <a:t>F(x)=H(x)-x</a:t>
            </a:r>
            <a:r>
              <a:rPr lang="zh-CN" altLang="en-US" dirty="0"/>
              <a:t>，这样其实原始的学习特征是</a:t>
            </a:r>
            <a:r>
              <a:rPr lang="en-US" altLang="zh-CN" dirty="0"/>
              <a:t>F(x)+x</a:t>
            </a:r>
            <a:r>
              <a:rPr lang="zh-CN" altLang="en-US" dirty="0"/>
              <a:t>。之所以这样是因为残差学习相比原始特征直接学习更容易。当残差为</a:t>
            </a:r>
            <a:r>
              <a:rPr lang="en-US" altLang="zh-CN" dirty="0"/>
              <a:t>0</a:t>
            </a:r>
            <a:r>
              <a:rPr lang="zh-CN" altLang="en-US" dirty="0"/>
              <a:t>时，此时堆积层仅仅做了恒等映射，至少网络性能不会下降，实际上残差不会为</a:t>
            </a:r>
            <a:r>
              <a:rPr lang="en-US" altLang="zh-CN" dirty="0"/>
              <a:t>0</a:t>
            </a:r>
            <a:r>
              <a:rPr lang="zh-CN" altLang="en-US" dirty="0"/>
              <a:t>，这也会使得堆积层在输入特征基础上学习到新的特征，从而拥有更好的性能。残差学习的结构如图</a:t>
            </a:r>
            <a:r>
              <a:rPr lang="en-US" altLang="zh-CN" dirty="0"/>
              <a:t>2</a:t>
            </a:r>
            <a:r>
              <a:rPr lang="zh-CN" altLang="en-US" dirty="0"/>
              <a:t>所示。这有点类似与电路中的“短路”，所以是一种短路连接（</a:t>
            </a:r>
            <a:r>
              <a:rPr lang="en-US" altLang="zh-CN" dirty="0"/>
              <a:t>shortcut connection</a:t>
            </a:r>
            <a:r>
              <a:rPr lang="zh-CN" altLang="en-US" dirty="0"/>
              <a:t>）。</a:t>
            </a:r>
            <a:endParaRPr lang="en-US" altLang="zh-CN" dirty="0"/>
          </a:p>
          <a:p>
            <a:endParaRPr lang="en-US" altLang="zh-CN" dirty="0"/>
          </a:p>
          <a:p>
            <a:r>
              <a:rPr lang="en-US" altLang="zh-CN" dirty="0"/>
              <a:t>ResNet</a:t>
            </a:r>
            <a:r>
              <a:rPr lang="zh-CN" altLang="en-US" dirty="0"/>
              <a:t>网络是参考了</a:t>
            </a:r>
            <a:r>
              <a:rPr lang="en-US" altLang="zh-CN" dirty="0"/>
              <a:t>VGG19</a:t>
            </a:r>
            <a:r>
              <a:rPr lang="zh-CN" altLang="en-US" dirty="0"/>
              <a:t>网络，在其基础上进行了修改，并通过短路机制加入了残差单元，如图</a:t>
            </a:r>
            <a:r>
              <a:rPr lang="en-US" altLang="zh-CN" dirty="0"/>
              <a:t>5</a:t>
            </a:r>
            <a:r>
              <a:rPr lang="zh-CN" altLang="en-US" dirty="0"/>
              <a:t>所示。变化主要体现在</a:t>
            </a:r>
            <a:r>
              <a:rPr lang="en-US" altLang="zh-CN" dirty="0"/>
              <a:t>ResNet</a:t>
            </a:r>
            <a:r>
              <a:rPr lang="zh-CN" altLang="en-US" dirty="0"/>
              <a:t>直接使用</a:t>
            </a:r>
            <a:r>
              <a:rPr lang="en-US" altLang="zh-CN" dirty="0"/>
              <a:t>stride=2</a:t>
            </a:r>
            <a:r>
              <a:rPr lang="zh-CN" altLang="en-US" dirty="0"/>
              <a:t>的卷积做下采样，并且用</a:t>
            </a:r>
            <a:r>
              <a:rPr lang="en-US" altLang="zh-CN" dirty="0"/>
              <a:t>global average pool</a:t>
            </a:r>
            <a:r>
              <a:rPr lang="zh-CN" altLang="en-US" dirty="0"/>
              <a:t>层替换了全连接层。</a:t>
            </a:r>
            <a:endParaRPr lang="en-US" altLang="zh-CN" dirty="0"/>
          </a:p>
          <a:p>
            <a:endParaRPr lang="en-US" altLang="zh-CN" dirty="0"/>
          </a:p>
          <a:p>
            <a:r>
              <a:rPr lang="zh-CN" altLang="en-US" dirty="0"/>
              <a:t>左图对应的是浅层网络，而右图对应的是深层网络。对于短路连接，当输入和输出维度一致时，可以直接将输入加到输出上。但是当维度不一致时（对应的是维度增加一倍），这就不能直接相加。有两种策略：（</a:t>
            </a:r>
            <a:r>
              <a:rPr lang="en-US" altLang="zh-CN" dirty="0"/>
              <a:t>1</a:t>
            </a:r>
            <a:r>
              <a:rPr lang="zh-CN" altLang="en-US" dirty="0"/>
              <a:t>）采用</a:t>
            </a:r>
            <a:r>
              <a:rPr lang="en-US" altLang="zh-CN" dirty="0"/>
              <a:t>zero-padding</a:t>
            </a:r>
            <a:r>
              <a:rPr lang="zh-CN" altLang="en-US" dirty="0"/>
              <a:t>增加维度，此时一般要先做一个</a:t>
            </a:r>
            <a:r>
              <a:rPr lang="en-US" altLang="zh-CN" dirty="0" err="1"/>
              <a:t>downsamp</a:t>
            </a:r>
            <a:r>
              <a:rPr lang="zh-CN" altLang="en-US" dirty="0"/>
              <a:t>，可以采用</a:t>
            </a:r>
            <a:r>
              <a:rPr lang="en-US" altLang="zh-CN" dirty="0" err="1"/>
              <a:t>strde</a:t>
            </a:r>
            <a:r>
              <a:rPr lang="en-US" altLang="zh-CN" dirty="0"/>
              <a:t>=2</a:t>
            </a:r>
            <a:r>
              <a:rPr lang="zh-CN" altLang="en-US" dirty="0"/>
              <a:t>的</a:t>
            </a:r>
            <a:r>
              <a:rPr lang="en-US" altLang="zh-CN" dirty="0"/>
              <a:t>pooling</a:t>
            </a:r>
            <a:r>
              <a:rPr lang="zh-CN" altLang="en-US" dirty="0"/>
              <a:t>，这样不会增加参数；（</a:t>
            </a:r>
            <a:r>
              <a:rPr lang="en-US" altLang="zh-CN" dirty="0"/>
              <a:t>2</a:t>
            </a:r>
            <a:r>
              <a:rPr lang="zh-CN" altLang="en-US" dirty="0"/>
              <a:t>）采用新的映射（</a:t>
            </a:r>
            <a:r>
              <a:rPr lang="en-US" altLang="zh-CN" dirty="0"/>
              <a:t>projection shortcut</a:t>
            </a:r>
            <a:r>
              <a:rPr lang="zh-CN" altLang="en-US" dirty="0"/>
              <a:t>），一般采用</a:t>
            </a:r>
            <a:r>
              <a:rPr lang="en-US" altLang="zh-CN" dirty="0"/>
              <a:t>1x1</a:t>
            </a:r>
            <a:r>
              <a:rPr lang="zh-CN" altLang="en-US" dirty="0"/>
              <a:t>的卷积，这样会增加参数，也会增加计算量。短路连接除了直接使用恒等映射，当然都可以采用</a:t>
            </a:r>
            <a:r>
              <a:rPr lang="en-US" altLang="zh-CN" dirty="0"/>
              <a:t>projection shortcut</a:t>
            </a:r>
            <a:r>
              <a:rPr lang="zh-CN" altLang="en-US" dirty="0"/>
              <a:t>。新结构中的中间</a:t>
            </a:r>
            <a:r>
              <a:rPr lang="en-US" altLang="zh-CN" dirty="0"/>
              <a:t>3x3</a:t>
            </a:r>
            <a:r>
              <a:rPr lang="zh-CN" altLang="en-US" dirty="0"/>
              <a:t>的卷积层首先在一个降维</a:t>
            </a:r>
            <a:r>
              <a:rPr lang="en-US" altLang="zh-CN" dirty="0"/>
              <a:t>1x1</a:t>
            </a:r>
            <a:r>
              <a:rPr lang="zh-CN" altLang="en-US" dirty="0"/>
              <a:t>卷积层下减少了计算，然后在另一个</a:t>
            </a:r>
            <a:r>
              <a:rPr lang="en-US" altLang="zh-CN" dirty="0"/>
              <a:t>1x1</a:t>
            </a:r>
            <a:r>
              <a:rPr lang="zh-CN" altLang="en-US" dirty="0"/>
              <a:t>的卷积层下做了还原，既保持了精度又减少了计算量。</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F711DA-82CB-44C8-99EC-9CE596A896FB}"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6368162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8</a:t>
            </a:fld>
            <a:endParaRPr lang="zh-CN" altLang="en-US"/>
          </a:p>
        </p:txBody>
      </p:sp>
    </p:spTree>
    <p:extLst>
      <p:ext uri="{BB962C8B-B14F-4D97-AF65-F5344CB8AC3E}">
        <p14:creationId xmlns:p14="http://schemas.microsoft.com/office/powerpoint/2010/main" val="14588812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由于内存有限，将原始数据集从 </a:t>
            </a:r>
            <a:r>
              <a:rPr lang="en-US" altLang="zh-CN" dirty="0"/>
              <a:t>2555904x1024x2 </a:t>
            </a:r>
            <a:r>
              <a:rPr lang="zh-CN" altLang="en-US" dirty="0"/>
              <a:t>随机抽取到 </a:t>
            </a:r>
            <a:r>
              <a:rPr lang="en-US" altLang="zh-CN" dirty="0"/>
              <a:t>374400x1024x2</a:t>
            </a:r>
          </a:p>
          <a:p>
            <a:r>
              <a:rPr lang="zh-CN" altLang="en-US" dirty="0"/>
              <a:t>（也就是</a:t>
            </a:r>
            <a:r>
              <a:rPr lang="en-US" altLang="zh-CN" dirty="0"/>
              <a:t>600*26*24</a:t>
            </a:r>
            <a:r>
              <a:rPr lang="zh-CN" altLang="en-US" dirty="0"/>
              <a:t>，</a:t>
            </a:r>
            <a:r>
              <a:rPr lang="en-US" altLang="zh-CN" dirty="0"/>
              <a:t>24</a:t>
            </a:r>
            <a:r>
              <a:rPr lang="zh-CN" altLang="en-US" dirty="0"/>
              <a:t>种调制，</a:t>
            </a:r>
            <a:r>
              <a:rPr lang="en-US" altLang="zh-CN" dirty="0"/>
              <a:t>26</a:t>
            </a:r>
            <a:r>
              <a:rPr lang="zh-CN" altLang="en-US" dirty="0"/>
              <a:t>个信噪比，每个信号</a:t>
            </a:r>
            <a:r>
              <a:rPr lang="en-US" altLang="zh-CN" dirty="0"/>
              <a:t>IQ</a:t>
            </a:r>
            <a:r>
              <a:rPr lang="zh-CN" altLang="en-US" dirty="0"/>
              <a:t>两组数据）。</a:t>
            </a:r>
          </a:p>
          <a:p>
            <a:r>
              <a:rPr lang="zh-CN" altLang="en-US" dirty="0"/>
              <a:t>而且提取的数据集也被分成</a:t>
            </a:r>
            <a:r>
              <a:rPr lang="en-US" altLang="zh-CN" dirty="0"/>
              <a:t>24</a:t>
            </a:r>
            <a:r>
              <a:rPr lang="zh-CN" altLang="en-US" dirty="0"/>
              <a:t>个文件，分多次读取，读完一个关闭一个文件以节省内存</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F711DA-82CB-44C8-99EC-9CE596A896FB}"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407865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694536CA-A6C4-4358-AF93-5CCBD70D248C}" type="datetimeFigureOut">
              <a:rPr lang="zh-CN" altLang="en-US" smtClean="0"/>
              <a:pPr/>
              <a:t>2022/8/30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extLst>
      <p:ext uri="{BB962C8B-B14F-4D97-AF65-F5344CB8AC3E}">
        <p14:creationId xmlns:p14="http://schemas.microsoft.com/office/powerpoint/2010/main" val="3093475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694536CA-A6C4-4358-AF93-5CCBD70D248C}" type="datetimeFigureOut">
              <a:rPr lang="zh-CN" altLang="en-US" smtClean="0"/>
              <a:pPr/>
              <a:t>2022/8/30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extLst>
      <p:ext uri="{BB962C8B-B14F-4D97-AF65-F5344CB8AC3E}">
        <p14:creationId xmlns:p14="http://schemas.microsoft.com/office/powerpoint/2010/main" val="634521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694536CA-A6C4-4358-AF93-5CCBD70D248C}" type="datetimeFigureOut">
              <a:rPr lang="zh-CN" altLang="en-US" smtClean="0"/>
              <a:pPr/>
              <a:t>2022/8/30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extLst>
      <p:ext uri="{BB962C8B-B14F-4D97-AF65-F5344CB8AC3E}">
        <p14:creationId xmlns:p14="http://schemas.microsoft.com/office/powerpoint/2010/main" val="2212283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694536CA-A6C4-4358-AF93-5CCBD70D248C}" type="datetimeFigureOut">
              <a:rPr lang="zh-CN" altLang="en-US" smtClean="0"/>
              <a:pPr/>
              <a:t>2022/8/30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extLst>
      <p:ext uri="{BB962C8B-B14F-4D97-AF65-F5344CB8AC3E}">
        <p14:creationId xmlns:p14="http://schemas.microsoft.com/office/powerpoint/2010/main" val="2619201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694536CA-A6C4-4358-AF93-5CCBD70D248C}" type="datetimeFigureOut">
              <a:rPr lang="zh-CN" altLang="en-US" smtClean="0"/>
              <a:pPr/>
              <a:t>2022/8/30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extLst>
      <p:ext uri="{BB962C8B-B14F-4D97-AF65-F5344CB8AC3E}">
        <p14:creationId xmlns:p14="http://schemas.microsoft.com/office/powerpoint/2010/main" val="3449771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694536CA-A6C4-4358-AF93-5CCBD70D248C}" type="datetimeFigureOut">
              <a:rPr lang="zh-CN" altLang="en-US" smtClean="0"/>
              <a:pPr/>
              <a:t>2022/8/30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extLst>
      <p:ext uri="{BB962C8B-B14F-4D97-AF65-F5344CB8AC3E}">
        <p14:creationId xmlns:p14="http://schemas.microsoft.com/office/powerpoint/2010/main" val="3665899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694536CA-A6C4-4358-AF93-5CCBD70D248C}" type="datetimeFigureOut">
              <a:rPr lang="zh-CN" altLang="en-US" smtClean="0"/>
              <a:pPr/>
              <a:t>2022/8/30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extLst>
      <p:ext uri="{BB962C8B-B14F-4D97-AF65-F5344CB8AC3E}">
        <p14:creationId xmlns:p14="http://schemas.microsoft.com/office/powerpoint/2010/main" val="1479161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694536CA-A6C4-4358-AF93-5CCBD70D248C}" type="datetimeFigureOut">
              <a:rPr lang="zh-CN" altLang="en-US" smtClean="0"/>
              <a:pPr/>
              <a:t>2022/8/30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extLst>
      <p:ext uri="{BB962C8B-B14F-4D97-AF65-F5344CB8AC3E}">
        <p14:creationId xmlns:p14="http://schemas.microsoft.com/office/powerpoint/2010/main" val="314618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4536CA-A6C4-4358-AF93-5CCBD70D248C}" type="datetimeFigureOut">
              <a:rPr lang="zh-CN" altLang="en-US" smtClean="0"/>
              <a:pPr/>
              <a:t>2022/8/30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extLst>
      <p:ext uri="{BB962C8B-B14F-4D97-AF65-F5344CB8AC3E}">
        <p14:creationId xmlns:p14="http://schemas.microsoft.com/office/powerpoint/2010/main" val="3280799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694536CA-A6C4-4358-AF93-5CCBD70D248C}" type="datetimeFigureOut">
              <a:rPr lang="zh-CN" altLang="en-US" smtClean="0"/>
              <a:pPr/>
              <a:t>2022/8/30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extLst>
      <p:ext uri="{BB962C8B-B14F-4D97-AF65-F5344CB8AC3E}">
        <p14:creationId xmlns:p14="http://schemas.microsoft.com/office/powerpoint/2010/main" val="39168925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694536CA-A6C4-4358-AF93-5CCBD70D248C}" type="datetimeFigureOut">
              <a:rPr lang="zh-CN" altLang="en-US" smtClean="0"/>
              <a:pPr/>
              <a:t>2022/8/30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extLst>
      <p:ext uri="{BB962C8B-B14F-4D97-AF65-F5344CB8AC3E}">
        <p14:creationId xmlns:p14="http://schemas.microsoft.com/office/powerpoint/2010/main" val="498957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pPr/>
              <a:t>2022/8/30</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pPr/>
              <a:t>‹#›</a:t>
            </a:fld>
            <a:endParaRPr lang="zh-CN" altLang="en-US"/>
          </a:p>
        </p:txBody>
      </p:sp>
      <p:sp>
        <p:nvSpPr>
          <p:cNvPr id="7" name="矩形 6">
            <a:extLst>
              <a:ext uri="{FF2B5EF4-FFF2-40B4-BE49-F238E27FC236}">
                <a16:creationId xmlns:a16="http://schemas.microsoft.com/office/drawing/2014/main" id="{B9FB5514-5D50-9989-8249-EBB9104F223D}"/>
              </a:ext>
            </a:extLst>
          </p:cNvPr>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4975822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mp3"/><Relationship Id="rId7" Type="http://schemas.openxmlformats.org/officeDocument/2006/relationships/image" Target="../media/image1.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audio" Target="../media/media1.mp3"/></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MH_Other_8"/>
          <p:cNvPicPr/>
          <p:nvPr>
            <p:custDataLst>
              <p:tags r:id="rId1"/>
            </p:custDataLst>
          </p:nvPr>
        </p:nvPicPr>
        <p:blipFill>
          <a:blip r:embed="rId7" cstate="print">
            <a:extLst>
              <a:ext uri="{28A0092B-C50C-407E-A947-70E740481C1C}">
                <a14:useLocalDpi xmlns:a14="http://schemas.microsoft.com/office/drawing/2010/main" val="0"/>
              </a:ext>
            </a:extLst>
          </a:blip>
          <a:srcRect l="50887"/>
          <a:stretch>
            <a:fillRect/>
          </a:stretch>
        </p:blipFill>
        <p:spPr bwMode="auto">
          <a:xfrm rot="5400000" flipH="1">
            <a:off x="6024000" y="-3783756"/>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MH_Other_8"/>
          <p:cNvPicPr/>
          <p:nvPr>
            <p:custDataLst>
              <p:tags r:id="rId2"/>
            </p:custDataLst>
          </p:nvPr>
        </p:nvPicPr>
        <p:blipFill>
          <a:blip r:embed="rId7" cstate="print">
            <a:extLst>
              <a:ext uri="{28A0092B-C50C-407E-A947-70E740481C1C}">
                <a14:useLocalDpi xmlns:a14="http://schemas.microsoft.com/office/drawing/2010/main" val="0"/>
              </a:ext>
            </a:extLst>
          </a:blip>
          <a:srcRect l="50887"/>
          <a:stretch>
            <a:fillRect/>
          </a:stretch>
        </p:blipFill>
        <p:spPr bwMode="auto">
          <a:xfrm rot="16200000" flipH="1" flipV="1">
            <a:off x="6024001" y="-878794"/>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0" y="1453405"/>
            <a:ext cx="12192000" cy="2861362"/>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90831" y="1977949"/>
            <a:ext cx="11895151" cy="1015663"/>
          </a:xfrm>
          <a:prstGeom prst="rect">
            <a:avLst/>
          </a:prstGeom>
          <a:noFill/>
        </p:spPr>
        <p:txBody>
          <a:bodyPr wrap="square" rtlCol="0">
            <a:spAutoFit/>
          </a:bodyPr>
          <a:lstStyle/>
          <a:p>
            <a:pPr algn="ctr"/>
            <a:r>
              <a:rPr lang="zh-CN" altLang="en-US" sz="6000" b="1" dirty="0">
                <a:solidFill>
                  <a:schemeClr val="bg1">
                    <a:lumMod val="95000"/>
                  </a:schemeClr>
                </a:solidFill>
                <a:latin typeface="Times New Roman" panose="02020603050405020304" pitchFamily="18" charset="0"/>
                <a:ea typeface="微软雅黑" panose="020B0503020204020204" pitchFamily="34" charset="-122"/>
                <a:cs typeface="Times New Roman" panose="02020603050405020304" pitchFamily="18" charset="0"/>
              </a:rPr>
              <a:t>基于深度学习的调制模式识别</a:t>
            </a:r>
          </a:p>
        </p:txBody>
      </p:sp>
      <p:sp>
        <p:nvSpPr>
          <p:cNvPr id="16" name="TextBox 10"/>
          <p:cNvSpPr txBox="1"/>
          <p:nvPr/>
        </p:nvSpPr>
        <p:spPr>
          <a:xfrm>
            <a:off x="2565806" y="3238534"/>
            <a:ext cx="7060388" cy="523196"/>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latin typeface="Times New Roman" panose="02020603050405020304" pitchFamily="18" charset="0"/>
                <a:cs typeface="Times New Roman" panose="02020603050405020304" pitchFamily="18" charset="0"/>
              </a:rPr>
              <a:t>项目演示</a:t>
            </a:r>
            <a:endParaRPr lang="en-US" altLang="zh-CN" sz="2800" dirty="0">
              <a:solidFill>
                <a:schemeClr val="bg1">
                  <a:lumMod val="95000"/>
                </a:schemeClr>
              </a:solidFill>
              <a:latin typeface="Times New Roman" panose="02020603050405020304" pitchFamily="18" charset="0"/>
              <a:cs typeface="Times New Roman" panose="02020603050405020304" pitchFamily="18" charset="0"/>
            </a:endParaRPr>
          </a:p>
        </p:txBody>
      </p:sp>
      <p:sp>
        <p:nvSpPr>
          <p:cNvPr id="13" name="TextBox 6"/>
          <p:cNvSpPr txBox="1"/>
          <p:nvPr/>
        </p:nvSpPr>
        <p:spPr>
          <a:xfrm>
            <a:off x="10533720" y="4947494"/>
            <a:ext cx="1107947" cy="461641"/>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sz="2400" b="1" dirty="0">
                <a:solidFill>
                  <a:srgbClr val="1F2951"/>
                </a:solidFill>
                <a:latin typeface="微软雅黑" panose="020B0503020204020204" pitchFamily="34" charset="-122"/>
                <a:ea typeface="微软雅黑" panose="020B0503020204020204" pitchFamily="34" charset="-122"/>
              </a:rPr>
              <a:t>徐珞皓</a:t>
            </a:r>
            <a:endParaRPr lang="zh-CN" altLang="en-US" sz="2400" dirty="0">
              <a:solidFill>
                <a:srgbClr val="1F2951"/>
              </a:solidFill>
              <a:latin typeface="微软雅黑" panose="020B0503020204020204" pitchFamily="34" charset="-122"/>
              <a:ea typeface="微软雅黑" panose="020B0503020204020204" pitchFamily="34" charset="-122"/>
            </a:endParaRPr>
          </a:p>
        </p:txBody>
      </p:sp>
      <p:pic>
        <p:nvPicPr>
          <p:cNvPr id="4" name="Florian Bur - The Way">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cstate="print"/>
          <a:stretch>
            <a:fillRect/>
          </a:stretch>
        </p:blipFill>
        <p:spPr>
          <a:xfrm>
            <a:off x="-609600" y="6311900"/>
            <a:ext cx="406400" cy="406400"/>
          </a:xfrm>
          <a:prstGeom prst="rect">
            <a:avLst/>
          </a:prstGeom>
        </p:spPr>
      </p:pic>
      <p:sp>
        <p:nvSpPr>
          <p:cNvPr id="24" name="文本框 23">
            <a:extLst>
              <a:ext uri="{FF2B5EF4-FFF2-40B4-BE49-F238E27FC236}">
                <a16:creationId xmlns:a16="http://schemas.microsoft.com/office/drawing/2014/main" id="{B2477134-56C0-5781-1ADA-BFF096DDBFFF}"/>
              </a:ext>
            </a:extLst>
          </p:cNvPr>
          <p:cNvSpPr txBox="1"/>
          <p:nvPr/>
        </p:nvSpPr>
        <p:spPr>
          <a:xfrm>
            <a:off x="8682823" y="5660041"/>
            <a:ext cx="3090221"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srgbClr val="1F2951"/>
                </a:solidFill>
                <a:effectLst/>
                <a:uLnTx/>
                <a:uFillTx/>
                <a:latin typeface="微软雅黑" panose="020B0503020204020204" pitchFamily="34" charset="-122"/>
                <a:ea typeface="微软雅黑" panose="020B0503020204020204" pitchFamily="34" charset="-122"/>
                <a:cs typeface="+mn-cs"/>
              </a:rPr>
              <a:t>Date</a:t>
            </a:r>
            <a:r>
              <a:rPr kumimoji="0" lang="zh-CN" altLang="en-US" sz="2400" b="0" i="0" u="none" strike="noStrike" kern="1200" cap="none" spc="0" normalizeH="0" baseline="0" noProof="0" dirty="0">
                <a:ln>
                  <a:noFill/>
                </a:ln>
                <a:solidFill>
                  <a:srgbClr val="1F2951"/>
                </a:solidFill>
                <a:effectLst/>
                <a:uLnTx/>
                <a:uFillTx/>
                <a:latin typeface="微软雅黑" panose="020B0503020204020204" pitchFamily="34" charset="-122"/>
                <a:ea typeface="微软雅黑" panose="020B0503020204020204" pitchFamily="34" charset="-122"/>
                <a:cs typeface="+mn-cs"/>
              </a:rPr>
              <a:t>：</a:t>
            </a:r>
            <a:r>
              <a:rPr kumimoji="0" lang="en-US" altLang="zh-CN" sz="2400" b="0" i="0" u="none" strike="noStrike" kern="1200" cap="none" spc="0" normalizeH="0" baseline="0" noProof="0" dirty="0">
                <a:ln>
                  <a:noFill/>
                </a:ln>
                <a:solidFill>
                  <a:srgbClr val="1F2951"/>
                </a:solidFill>
                <a:effectLst/>
                <a:uLnTx/>
                <a:uFillTx/>
                <a:latin typeface="微软雅黑" panose="020B0503020204020204" pitchFamily="34" charset="-122"/>
                <a:ea typeface="微软雅黑" panose="020B0503020204020204" pitchFamily="34" charset="-122"/>
                <a:cs typeface="+mn-cs"/>
              </a:rPr>
              <a:t>2022/08/31</a:t>
            </a:r>
            <a:r>
              <a:rPr kumimoji="0" lang="zh-CN" altLang="en-US" sz="2400" b="0" i="0" u="none" strike="noStrike" kern="1200" cap="none" spc="0" normalizeH="0" baseline="0" noProof="0" dirty="0">
                <a:ln>
                  <a:noFill/>
                </a:ln>
                <a:solidFill>
                  <a:srgbClr val="1F2951"/>
                </a:solidFill>
                <a:effectLst/>
                <a:uLnTx/>
                <a:uFillTx/>
                <a:latin typeface="微软雅黑" panose="020B0503020204020204" pitchFamily="34" charset="-122"/>
                <a:ea typeface="微软雅黑" panose="020B0503020204020204" pitchFamily="34" charset="-122"/>
                <a:cs typeface="+mn-cs"/>
              </a:rPr>
              <a:t> </a:t>
            </a:r>
          </a:p>
        </p:txBody>
      </p:sp>
    </p:spTree>
  </p:cSld>
  <p:clrMapOvr>
    <a:masterClrMapping/>
  </p:clrMapOvr>
  <p:timing>
    <p:tnLst>
      <p:par>
        <p:cTn id="1" dur="indefinite" restart="never" nodeType="tmRoot">
          <p:childTnLst>
            <p:audio>
              <p:cMediaNode vol="100000" numSld="100">
                <p:cTn id="2"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88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34" name="直接连接符 33"/>
          <p:cNvCxnSpPr>
            <a:cxnSpLocks/>
          </p:cNvCxnSpPr>
          <p:nvPr/>
        </p:nvCxnSpPr>
        <p:spPr>
          <a:xfrm>
            <a:off x="425752" y="1528840"/>
            <a:ext cx="377789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49949720-0D91-A596-613F-93999B49B31E}"/>
              </a:ext>
            </a:extLst>
          </p:cNvPr>
          <p:cNvCxnSpPr/>
          <p:nvPr/>
        </p:nvCxnSpPr>
        <p:spPr>
          <a:xfrm>
            <a:off x="8763845"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41F3322B-FB60-9AE0-1914-962B4E2A2FD9}"/>
              </a:ext>
            </a:extLst>
          </p:cNvPr>
          <p:cNvSpPr/>
          <p:nvPr/>
        </p:nvSpPr>
        <p:spPr>
          <a:xfrm>
            <a:off x="7010077" y="11996"/>
            <a:ext cx="1762660" cy="792000"/>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59" name="直接连接符 58">
            <a:extLst>
              <a:ext uri="{FF2B5EF4-FFF2-40B4-BE49-F238E27FC236}">
                <a16:creationId xmlns:a16="http://schemas.microsoft.com/office/drawing/2014/main" id="{359B21F5-8F57-525A-7576-9D59BAFFADC2}"/>
              </a:ext>
            </a:extLst>
          </p:cNvPr>
          <p:cNvCxnSpPr/>
          <p:nvPr/>
        </p:nvCxnSpPr>
        <p:spPr>
          <a:xfrm>
            <a:off x="10171368" y="286507"/>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TextBox 6">
            <a:extLst>
              <a:ext uri="{FF2B5EF4-FFF2-40B4-BE49-F238E27FC236}">
                <a16:creationId xmlns:a16="http://schemas.microsoft.com/office/drawing/2014/main" id="{2BA1BEC7-7D95-8BAB-54BC-27D9519ABEFC}"/>
              </a:ext>
            </a:extLst>
          </p:cNvPr>
          <p:cNvSpPr txBox="1"/>
          <p:nvPr/>
        </p:nvSpPr>
        <p:spPr>
          <a:xfrm>
            <a:off x="2651195" y="236420"/>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Background</a:t>
            </a:r>
          </a:p>
        </p:txBody>
      </p:sp>
      <p:sp>
        <p:nvSpPr>
          <p:cNvPr id="61" name="TextBox 7">
            <a:extLst>
              <a:ext uri="{FF2B5EF4-FFF2-40B4-BE49-F238E27FC236}">
                <a16:creationId xmlns:a16="http://schemas.microsoft.com/office/drawing/2014/main" id="{97ECCEC5-9407-9758-04EC-A295C88FBE42}"/>
              </a:ext>
            </a:extLst>
          </p:cNvPr>
          <p:cNvSpPr txBox="1"/>
          <p:nvPr/>
        </p:nvSpPr>
        <p:spPr>
          <a:xfrm>
            <a:off x="4399543" y="236418"/>
            <a:ext cx="2391339"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Algorithm and Theory</a:t>
            </a:r>
          </a:p>
        </p:txBody>
      </p:sp>
      <p:sp>
        <p:nvSpPr>
          <p:cNvPr id="62" name="TextBox 9">
            <a:extLst>
              <a:ext uri="{FF2B5EF4-FFF2-40B4-BE49-F238E27FC236}">
                <a16:creationId xmlns:a16="http://schemas.microsoft.com/office/drawing/2014/main" id="{09515C4E-CC7F-B4B7-87D4-556D59289AE5}"/>
              </a:ext>
            </a:extLst>
          </p:cNvPr>
          <p:cNvSpPr txBox="1"/>
          <p:nvPr/>
        </p:nvSpPr>
        <p:spPr>
          <a:xfrm>
            <a:off x="7219407" y="243981"/>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Experiment</a:t>
            </a:r>
          </a:p>
        </p:txBody>
      </p:sp>
      <p:sp>
        <p:nvSpPr>
          <p:cNvPr id="63" name="TextBox 10">
            <a:extLst>
              <a:ext uri="{FF2B5EF4-FFF2-40B4-BE49-F238E27FC236}">
                <a16:creationId xmlns:a16="http://schemas.microsoft.com/office/drawing/2014/main" id="{098A9111-FBE9-B2CA-1F96-861C4409B53A}"/>
              </a:ext>
            </a:extLst>
          </p:cNvPr>
          <p:cNvSpPr txBox="1"/>
          <p:nvPr/>
        </p:nvSpPr>
        <p:spPr>
          <a:xfrm>
            <a:off x="9039329" y="236417"/>
            <a:ext cx="830903"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Results</a:t>
            </a:r>
          </a:p>
        </p:txBody>
      </p:sp>
      <p:sp>
        <p:nvSpPr>
          <p:cNvPr id="64" name="TextBox 11">
            <a:extLst>
              <a:ext uri="{FF2B5EF4-FFF2-40B4-BE49-F238E27FC236}">
                <a16:creationId xmlns:a16="http://schemas.microsoft.com/office/drawing/2014/main" id="{4BBCBE9C-81AB-2D3B-4F4C-5467306A530B}"/>
              </a:ext>
            </a:extLst>
          </p:cNvPr>
          <p:cNvSpPr txBox="1"/>
          <p:nvPr/>
        </p:nvSpPr>
        <p:spPr>
          <a:xfrm>
            <a:off x="10446841" y="236418"/>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Conclusions</a:t>
            </a:r>
          </a:p>
        </p:txBody>
      </p:sp>
      <p:cxnSp>
        <p:nvCxnSpPr>
          <p:cNvPr id="65" name="直接连接符 64">
            <a:extLst>
              <a:ext uri="{FF2B5EF4-FFF2-40B4-BE49-F238E27FC236}">
                <a16:creationId xmlns:a16="http://schemas.microsoft.com/office/drawing/2014/main" id="{410CC456-EEE7-AA53-E105-120F6E50F5C0}"/>
              </a:ext>
            </a:extLst>
          </p:cNvPr>
          <p:cNvCxnSpPr/>
          <p:nvPr/>
        </p:nvCxnSpPr>
        <p:spPr>
          <a:xfrm>
            <a:off x="7001185" y="285089"/>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F79659ED-B127-E5D2-A553-317FB5AE8192}"/>
              </a:ext>
            </a:extLst>
          </p:cNvPr>
          <p:cNvCxnSpPr/>
          <p:nvPr/>
        </p:nvCxnSpPr>
        <p:spPr>
          <a:xfrm>
            <a:off x="4203651"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TextBox 6">
            <a:extLst>
              <a:ext uri="{FF2B5EF4-FFF2-40B4-BE49-F238E27FC236}">
                <a16:creationId xmlns:a16="http://schemas.microsoft.com/office/drawing/2014/main" id="{756F6D3A-E116-8D31-432B-7CA5B801AE0D}"/>
              </a:ext>
            </a:extLst>
          </p:cNvPr>
          <p:cNvSpPr txBox="1"/>
          <p:nvPr/>
        </p:nvSpPr>
        <p:spPr>
          <a:xfrm>
            <a:off x="395642" y="1144902"/>
            <a:ext cx="2144358" cy="38393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3.2 </a:t>
            </a:r>
            <a:r>
              <a:rPr lang="zh-CN" altLang="en-US" sz="1865" b="1" dirty="0">
                <a:solidFill>
                  <a:prstClr val="black">
                    <a:lumMod val="65000"/>
                    <a:lumOff val="35000"/>
                  </a:prstClr>
                </a:solidFill>
                <a:latin typeface="微软雅黑" panose="020B0503020204020204" pitchFamily="34" charset="-122"/>
                <a:ea typeface="微软雅黑" panose="020B0503020204020204" pitchFamily="34" charset="-122"/>
              </a:rPr>
              <a:t>数据集处理</a:t>
            </a:r>
            <a:endParaRPr kumimoji="0" lang="zh-CN" altLang="en-US"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pic>
        <p:nvPicPr>
          <p:cNvPr id="4" name="图片 3">
            <a:extLst>
              <a:ext uri="{FF2B5EF4-FFF2-40B4-BE49-F238E27FC236}">
                <a16:creationId xmlns:a16="http://schemas.microsoft.com/office/drawing/2014/main" id="{A9B84881-5674-3894-85B8-62ABEB90F93E}"/>
              </a:ext>
            </a:extLst>
          </p:cNvPr>
          <p:cNvPicPr>
            <a:picLocks noChangeAspect="1"/>
          </p:cNvPicPr>
          <p:nvPr/>
        </p:nvPicPr>
        <p:blipFill>
          <a:blip r:embed="rId3"/>
          <a:stretch>
            <a:fillRect/>
          </a:stretch>
        </p:blipFill>
        <p:spPr>
          <a:xfrm>
            <a:off x="7461317" y="5211347"/>
            <a:ext cx="3986925" cy="1243523"/>
          </a:xfrm>
          <a:prstGeom prst="rect">
            <a:avLst/>
          </a:prstGeom>
        </p:spPr>
      </p:pic>
      <p:sp>
        <p:nvSpPr>
          <p:cNvPr id="8" name="文本框 7">
            <a:extLst>
              <a:ext uri="{FF2B5EF4-FFF2-40B4-BE49-F238E27FC236}">
                <a16:creationId xmlns:a16="http://schemas.microsoft.com/office/drawing/2014/main" id="{E0493513-2260-11F8-1B8C-DC401BA4E8EB}"/>
              </a:ext>
            </a:extLst>
          </p:cNvPr>
          <p:cNvSpPr txBox="1"/>
          <p:nvPr/>
        </p:nvSpPr>
        <p:spPr>
          <a:xfrm>
            <a:off x="504959" y="1933418"/>
            <a:ext cx="5636472" cy="4524315"/>
          </a:xfrm>
          <a:prstGeom prst="rect">
            <a:avLst/>
          </a:prstGeom>
          <a:noFill/>
        </p:spPr>
        <p:txBody>
          <a:bodyPr wrap="square" rtlCol="0">
            <a:spAutoFit/>
          </a:bodyPr>
          <a:lstStyle/>
          <a:p>
            <a:pPr algn="l"/>
            <a:r>
              <a:rPr lang="zh-CN" altLang="en-US" sz="2400" b="0" i="0" dirty="0">
                <a:solidFill>
                  <a:srgbClr val="4D4D4D"/>
                </a:solidFill>
                <a:effectLst/>
                <a:latin typeface="-apple-system"/>
              </a:rPr>
              <a:t>数据集划分：</a:t>
            </a:r>
            <a:endParaRPr lang="en-US" altLang="zh-CN" sz="2400" b="0" i="0" dirty="0">
              <a:solidFill>
                <a:srgbClr val="4D4D4D"/>
              </a:solidFill>
              <a:effectLst/>
              <a:latin typeface="-apple-system"/>
            </a:endParaRPr>
          </a:p>
          <a:p>
            <a:pPr algn="l"/>
            <a:endParaRPr lang="en-US" altLang="zh-CN" sz="2400" dirty="0">
              <a:solidFill>
                <a:srgbClr val="4D4D4D"/>
              </a:solidFill>
              <a:latin typeface="-apple-system"/>
            </a:endParaRPr>
          </a:p>
          <a:p>
            <a:pPr algn="l"/>
            <a:r>
              <a:rPr lang="zh-CN" altLang="en-US" sz="2400" b="0" i="0" dirty="0">
                <a:effectLst/>
                <a:latin typeface="-apple-system"/>
              </a:rPr>
              <a:t>训练集，验证集，测试集。</a:t>
            </a:r>
            <a:r>
              <a:rPr lang="en-US" altLang="zh-CN" sz="2400" b="0" i="0" dirty="0">
                <a:effectLst/>
                <a:latin typeface="-apple-system"/>
              </a:rPr>
              <a:t>8</a:t>
            </a:r>
            <a:r>
              <a:rPr lang="zh-CN" altLang="en-US" sz="2400" b="0" i="0" dirty="0">
                <a:effectLst/>
                <a:latin typeface="-apple-system"/>
              </a:rPr>
              <a:t>：</a:t>
            </a:r>
            <a:r>
              <a:rPr lang="en-US" altLang="zh-CN" sz="2400" b="0" i="0" dirty="0">
                <a:effectLst/>
                <a:latin typeface="-apple-system"/>
              </a:rPr>
              <a:t>1</a:t>
            </a:r>
            <a:r>
              <a:rPr lang="zh-CN" altLang="en-US" sz="2400" b="0" i="0" dirty="0">
                <a:effectLst/>
                <a:latin typeface="-apple-system"/>
              </a:rPr>
              <a:t>：</a:t>
            </a:r>
            <a:r>
              <a:rPr lang="en-US" altLang="zh-CN" sz="2400" b="0" i="0" dirty="0">
                <a:effectLst/>
                <a:latin typeface="-apple-system"/>
              </a:rPr>
              <a:t>1</a:t>
            </a:r>
            <a:endParaRPr lang="en-US" altLang="zh-CN" sz="2400" b="0" i="0" dirty="0">
              <a:solidFill>
                <a:srgbClr val="4D4D4D"/>
              </a:solidFill>
              <a:effectLst/>
              <a:latin typeface="-apple-system"/>
            </a:endParaRPr>
          </a:p>
          <a:p>
            <a:pPr algn="l"/>
            <a:endParaRPr lang="en-US" altLang="zh-CN" sz="2400" dirty="0">
              <a:solidFill>
                <a:srgbClr val="4D4D4D"/>
              </a:solidFill>
              <a:latin typeface="-apple-system"/>
            </a:endParaRPr>
          </a:p>
          <a:p>
            <a:pPr algn="l"/>
            <a:r>
              <a:rPr lang="zh-CN" altLang="en-US" sz="2400" b="0" i="0" dirty="0">
                <a:solidFill>
                  <a:srgbClr val="4D4D4D"/>
                </a:solidFill>
                <a:effectLst/>
                <a:latin typeface="-apple-system"/>
              </a:rPr>
              <a:t>训练集</a:t>
            </a:r>
            <a:r>
              <a:rPr lang="en-US" altLang="zh-CN" sz="2400" b="0" i="0" dirty="0">
                <a:solidFill>
                  <a:srgbClr val="4D4D4D"/>
                </a:solidFill>
                <a:effectLst/>
                <a:latin typeface="-apple-system"/>
              </a:rPr>
              <a:t>184320</a:t>
            </a:r>
            <a:r>
              <a:rPr lang="zh-CN" altLang="en-US" sz="2400" b="0" i="0" dirty="0">
                <a:solidFill>
                  <a:srgbClr val="4D4D4D"/>
                </a:solidFill>
                <a:effectLst/>
                <a:latin typeface="-apple-system"/>
              </a:rPr>
              <a:t>组</a:t>
            </a:r>
            <a:r>
              <a:rPr lang="en-US" altLang="zh-CN" sz="2400" b="0" i="0" dirty="0">
                <a:solidFill>
                  <a:srgbClr val="4D4D4D"/>
                </a:solidFill>
                <a:effectLst/>
                <a:latin typeface="-apple-system"/>
              </a:rPr>
              <a:t>IQ</a:t>
            </a:r>
            <a:r>
              <a:rPr lang="zh-CN" altLang="en-US" sz="2400" b="0" i="0" dirty="0">
                <a:solidFill>
                  <a:srgbClr val="4D4D4D"/>
                </a:solidFill>
                <a:effectLst/>
                <a:latin typeface="-apple-system"/>
              </a:rPr>
              <a:t>信号</a:t>
            </a:r>
            <a:endParaRPr lang="en-US" altLang="zh-CN" sz="2400" b="0" i="0" dirty="0">
              <a:solidFill>
                <a:srgbClr val="4D4D4D"/>
              </a:solidFill>
              <a:effectLst/>
              <a:latin typeface="-apple-system"/>
            </a:endParaRPr>
          </a:p>
          <a:p>
            <a:pPr algn="l"/>
            <a:r>
              <a:rPr lang="zh-CN" altLang="en-US" sz="2400" dirty="0">
                <a:solidFill>
                  <a:srgbClr val="4D4D4D"/>
                </a:solidFill>
                <a:latin typeface="-apple-system"/>
              </a:rPr>
              <a:t>验证组</a:t>
            </a:r>
            <a:r>
              <a:rPr lang="en-US" altLang="zh-CN" sz="2400" dirty="0">
                <a:solidFill>
                  <a:srgbClr val="4D4D4D"/>
                </a:solidFill>
                <a:latin typeface="-apple-system"/>
              </a:rPr>
              <a:t>23040</a:t>
            </a:r>
            <a:r>
              <a:rPr lang="zh-CN" altLang="en-US" sz="2400" dirty="0">
                <a:solidFill>
                  <a:srgbClr val="4D4D4D"/>
                </a:solidFill>
                <a:latin typeface="-apple-system"/>
              </a:rPr>
              <a:t>组</a:t>
            </a:r>
            <a:r>
              <a:rPr lang="en-US" altLang="zh-CN" sz="2400" dirty="0">
                <a:solidFill>
                  <a:srgbClr val="4D4D4D"/>
                </a:solidFill>
                <a:latin typeface="-apple-system"/>
              </a:rPr>
              <a:t>IQ</a:t>
            </a:r>
            <a:r>
              <a:rPr lang="zh-CN" altLang="en-US" sz="2400" dirty="0">
                <a:solidFill>
                  <a:srgbClr val="4D4D4D"/>
                </a:solidFill>
                <a:latin typeface="-apple-system"/>
              </a:rPr>
              <a:t>信号</a:t>
            </a:r>
            <a:endParaRPr lang="en-US" altLang="zh-CN" sz="2400" dirty="0">
              <a:solidFill>
                <a:srgbClr val="4D4D4D"/>
              </a:solidFill>
              <a:latin typeface="-apple-system"/>
            </a:endParaRPr>
          </a:p>
          <a:p>
            <a:pPr algn="l"/>
            <a:r>
              <a:rPr lang="zh-CN" altLang="en-US" sz="2400" dirty="0">
                <a:solidFill>
                  <a:srgbClr val="4D4D4D"/>
                </a:solidFill>
                <a:latin typeface="-apple-system"/>
              </a:rPr>
              <a:t>测试集</a:t>
            </a:r>
            <a:r>
              <a:rPr lang="en-US" altLang="zh-CN" sz="2400" dirty="0">
                <a:solidFill>
                  <a:srgbClr val="4D4D4D"/>
                </a:solidFill>
                <a:latin typeface="-apple-system"/>
              </a:rPr>
              <a:t>23040</a:t>
            </a:r>
            <a:r>
              <a:rPr lang="zh-CN" altLang="en-US" sz="2400" dirty="0">
                <a:solidFill>
                  <a:srgbClr val="4D4D4D"/>
                </a:solidFill>
                <a:latin typeface="-apple-system"/>
              </a:rPr>
              <a:t>组</a:t>
            </a:r>
            <a:r>
              <a:rPr lang="en-US" altLang="zh-CN" sz="2400" dirty="0">
                <a:solidFill>
                  <a:srgbClr val="4D4D4D"/>
                </a:solidFill>
                <a:latin typeface="-apple-system"/>
              </a:rPr>
              <a:t>IQ</a:t>
            </a:r>
            <a:r>
              <a:rPr lang="zh-CN" altLang="en-US" sz="2400" dirty="0">
                <a:solidFill>
                  <a:srgbClr val="4D4D4D"/>
                </a:solidFill>
                <a:latin typeface="-apple-system"/>
              </a:rPr>
              <a:t>信号</a:t>
            </a:r>
            <a:endParaRPr lang="en-US" altLang="zh-CN" sz="2400" dirty="0">
              <a:solidFill>
                <a:srgbClr val="4D4D4D"/>
              </a:solidFill>
              <a:latin typeface="-apple-system"/>
            </a:endParaRPr>
          </a:p>
          <a:p>
            <a:pPr algn="l"/>
            <a:r>
              <a:rPr lang="zh-CN" altLang="en-US" sz="2400" dirty="0">
                <a:solidFill>
                  <a:srgbClr val="4D4D4D"/>
                </a:solidFill>
                <a:latin typeface="-apple-system"/>
              </a:rPr>
              <a:t>每组信号</a:t>
            </a:r>
            <a:r>
              <a:rPr lang="en-US" altLang="zh-CN" sz="2400" dirty="0">
                <a:solidFill>
                  <a:srgbClr val="4D4D4D"/>
                </a:solidFill>
                <a:latin typeface="-apple-system"/>
              </a:rPr>
              <a:t>IQ</a:t>
            </a:r>
            <a:r>
              <a:rPr lang="zh-CN" altLang="en-US" sz="2400" dirty="0">
                <a:solidFill>
                  <a:srgbClr val="4D4D4D"/>
                </a:solidFill>
                <a:latin typeface="-apple-system"/>
              </a:rPr>
              <a:t>两组，每组</a:t>
            </a:r>
            <a:r>
              <a:rPr lang="en-US" altLang="zh-CN" sz="2400" dirty="0">
                <a:solidFill>
                  <a:srgbClr val="4D4D4D"/>
                </a:solidFill>
                <a:latin typeface="-apple-system"/>
              </a:rPr>
              <a:t>1024</a:t>
            </a:r>
            <a:r>
              <a:rPr lang="zh-CN" altLang="en-US" sz="2400" dirty="0">
                <a:solidFill>
                  <a:srgbClr val="4D4D4D"/>
                </a:solidFill>
                <a:latin typeface="-apple-system"/>
              </a:rPr>
              <a:t>个点</a:t>
            </a:r>
            <a:endParaRPr lang="en-US" altLang="zh-CN" sz="2400" dirty="0">
              <a:solidFill>
                <a:srgbClr val="4D4D4D"/>
              </a:solidFill>
              <a:latin typeface="-apple-system"/>
            </a:endParaRPr>
          </a:p>
          <a:p>
            <a:pPr algn="l"/>
            <a:endParaRPr lang="en-US" altLang="zh-CN" sz="2400" dirty="0">
              <a:solidFill>
                <a:srgbClr val="4D4D4D"/>
              </a:solidFill>
              <a:latin typeface="-apple-system"/>
            </a:endParaRPr>
          </a:p>
          <a:p>
            <a:pPr algn="l"/>
            <a:r>
              <a:rPr lang="zh-CN" altLang="en-US" sz="2400" dirty="0">
                <a:solidFill>
                  <a:srgbClr val="4D4D4D"/>
                </a:solidFill>
                <a:latin typeface="-apple-system"/>
              </a:rPr>
              <a:t>数据集打乱：数据全部读取后使用</a:t>
            </a:r>
            <a:r>
              <a:rPr lang="en-US" altLang="zh-CN" sz="2400" dirty="0" err="1">
                <a:solidFill>
                  <a:srgbClr val="4D4D4D"/>
                </a:solidFill>
                <a:latin typeface="-apple-system"/>
              </a:rPr>
              <a:t>random.shuffle</a:t>
            </a:r>
            <a:r>
              <a:rPr lang="en-US" altLang="zh-CN" sz="2400" dirty="0">
                <a:solidFill>
                  <a:srgbClr val="4D4D4D"/>
                </a:solidFill>
                <a:latin typeface="-apple-system"/>
              </a:rPr>
              <a:t>()</a:t>
            </a:r>
            <a:r>
              <a:rPr lang="zh-CN" altLang="en-US" sz="2400" dirty="0">
                <a:solidFill>
                  <a:srgbClr val="4D4D4D"/>
                </a:solidFill>
                <a:latin typeface="-apple-system"/>
              </a:rPr>
              <a:t>函数进行打乱，并只选取信噪比大于 </a:t>
            </a:r>
            <a:r>
              <a:rPr lang="en-US" altLang="zh-CN" sz="2400" dirty="0">
                <a:solidFill>
                  <a:srgbClr val="4D4D4D"/>
                </a:solidFill>
                <a:latin typeface="-apple-system"/>
              </a:rPr>
              <a:t>0dB </a:t>
            </a:r>
            <a:r>
              <a:rPr lang="zh-CN" altLang="en-US" sz="2400" dirty="0">
                <a:solidFill>
                  <a:srgbClr val="4D4D4D"/>
                </a:solidFill>
                <a:latin typeface="-apple-system"/>
              </a:rPr>
              <a:t>的数据进行训练</a:t>
            </a:r>
            <a:endParaRPr lang="en-US" altLang="zh-CN" sz="2400" dirty="0">
              <a:solidFill>
                <a:srgbClr val="4D4D4D"/>
              </a:solidFill>
              <a:latin typeface="-apple-system"/>
            </a:endParaRPr>
          </a:p>
        </p:txBody>
      </p:sp>
      <p:pic>
        <p:nvPicPr>
          <p:cNvPr id="3" name="图片 2">
            <a:extLst>
              <a:ext uri="{FF2B5EF4-FFF2-40B4-BE49-F238E27FC236}">
                <a16:creationId xmlns:a16="http://schemas.microsoft.com/office/drawing/2014/main" id="{F2FCDE5D-0FE3-ECA9-79BB-CD1120232B77}"/>
              </a:ext>
            </a:extLst>
          </p:cNvPr>
          <p:cNvPicPr>
            <a:picLocks noChangeAspect="1"/>
          </p:cNvPicPr>
          <p:nvPr/>
        </p:nvPicPr>
        <p:blipFill>
          <a:blip r:embed="rId4"/>
          <a:stretch>
            <a:fillRect/>
          </a:stretch>
        </p:blipFill>
        <p:spPr>
          <a:xfrm>
            <a:off x="7431596" y="1933418"/>
            <a:ext cx="4292662" cy="2991164"/>
          </a:xfrm>
          <a:prstGeom prst="rect">
            <a:avLst/>
          </a:prstGeom>
        </p:spPr>
      </p:pic>
    </p:spTree>
    <p:extLst>
      <p:ext uri="{BB962C8B-B14F-4D97-AF65-F5344CB8AC3E}">
        <p14:creationId xmlns:p14="http://schemas.microsoft.com/office/powerpoint/2010/main" val="3747993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88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34" name="直接连接符 33"/>
          <p:cNvCxnSpPr>
            <a:cxnSpLocks/>
          </p:cNvCxnSpPr>
          <p:nvPr/>
        </p:nvCxnSpPr>
        <p:spPr>
          <a:xfrm>
            <a:off x="425752" y="1528840"/>
            <a:ext cx="14825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49949720-0D91-A596-613F-93999B49B31E}"/>
              </a:ext>
            </a:extLst>
          </p:cNvPr>
          <p:cNvCxnSpPr/>
          <p:nvPr/>
        </p:nvCxnSpPr>
        <p:spPr>
          <a:xfrm>
            <a:off x="8763845"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41F3322B-FB60-9AE0-1914-962B4E2A2FD9}"/>
              </a:ext>
            </a:extLst>
          </p:cNvPr>
          <p:cNvSpPr/>
          <p:nvPr/>
        </p:nvSpPr>
        <p:spPr>
          <a:xfrm>
            <a:off x="7010077" y="11996"/>
            <a:ext cx="1762660" cy="792000"/>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59" name="直接连接符 58">
            <a:extLst>
              <a:ext uri="{FF2B5EF4-FFF2-40B4-BE49-F238E27FC236}">
                <a16:creationId xmlns:a16="http://schemas.microsoft.com/office/drawing/2014/main" id="{359B21F5-8F57-525A-7576-9D59BAFFADC2}"/>
              </a:ext>
            </a:extLst>
          </p:cNvPr>
          <p:cNvCxnSpPr/>
          <p:nvPr/>
        </p:nvCxnSpPr>
        <p:spPr>
          <a:xfrm>
            <a:off x="10171368" y="286507"/>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TextBox 6">
            <a:extLst>
              <a:ext uri="{FF2B5EF4-FFF2-40B4-BE49-F238E27FC236}">
                <a16:creationId xmlns:a16="http://schemas.microsoft.com/office/drawing/2014/main" id="{2BA1BEC7-7D95-8BAB-54BC-27D9519ABEFC}"/>
              </a:ext>
            </a:extLst>
          </p:cNvPr>
          <p:cNvSpPr txBox="1"/>
          <p:nvPr/>
        </p:nvSpPr>
        <p:spPr>
          <a:xfrm>
            <a:off x="2651195" y="236420"/>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Background</a:t>
            </a:r>
          </a:p>
        </p:txBody>
      </p:sp>
      <p:sp>
        <p:nvSpPr>
          <p:cNvPr id="61" name="TextBox 7">
            <a:extLst>
              <a:ext uri="{FF2B5EF4-FFF2-40B4-BE49-F238E27FC236}">
                <a16:creationId xmlns:a16="http://schemas.microsoft.com/office/drawing/2014/main" id="{97ECCEC5-9407-9758-04EC-A295C88FBE42}"/>
              </a:ext>
            </a:extLst>
          </p:cNvPr>
          <p:cNvSpPr txBox="1"/>
          <p:nvPr/>
        </p:nvSpPr>
        <p:spPr>
          <a:xfrm>
            <a:off x="4399543" y="236418"/>
            <a:ext cx="2391339"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Algorithm and Theory</a:t>
            </a:r>
          </a:p>
        </p:txBody>
      </p:sp>
      <p:sp>
        <p:nvSpPr>
          <p:cNvPr id="62" name="TextBox 9">
            <a:extLst>
              <a:ext uri="{FF2B5EF4-FFF2-40B4-BE49-F238E27FC236}">
                <a16:creationId xmlns:a16="http://schemas.microsoft.com/office/drawing/2014/main" id="{09515C4E-CC7F-B4B7-87D4-556D59289AE5}"/>
              </a:ext>
            </a:extLst>
          </p:cNvPr>
          <p:cNvSpPr txBox="1"/>
          <p:nvPr/>
        </p:nvSpPr>
        <p:spPr>
          <a:xfrm>
            <a:off x="7219407" y="243981"/>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Experiment</a:t>
            </a:r>
          </a:p>
        </p:txBody>
      </p:sp>
      <p:sp>
        <p:nvSpPr>
          <p:cNvPr id="63" name="TextBox 10">
            <a:extLst>
              <a:ext uri="{FF2B5EF4-FFF2-40B4-BE49-F238E27FC236}">
                <a16:creationId xmlns:a16="http://schemas.microsoft.com/office/drawing/2014/main" id="{098A9111-FBE9-B2CA-1F96-861C4409B53A}"/>
              </a:ext>
            </a:extLst>
          </p:cNvPr>
          <p:cNvSpPr txBox="1"/>
          <p:nvPr/>
        </p:nvSpPr>
        <p:spPr>
          <a:xfrm>
            <a:off x="9039329" y="236417"/>
            <a:ext cx="830903"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Results</a:t>
            </a:r>
          </a:p>
        </p:txBody>
      </p:sp>
      <p:sp>
        <p:nvSpPr>
          <p:cNvPr id="64" name="TextBox 11">
            <a:extLst>
              <a:ext uri="{FF2B5EF4-FFF2-40B4-BE49-F238E27FC236}">
                <a16:creationId xmlns:a16="http://schemas.microsoft.com/office/drawing/2014/main" id="{4BBCBE9C-81AB-2D3B-4F4C-5467306A530B}"/>
              </a:ext>
            </a:extLst>
          </p:cNvPr>
          <p:cNvSpPr txBox="1"/>
          <p:nvPr/>
        </p:nvSpPr>
        <p:spPr>
          <a:xfrm>
            <a:off x="10446841" y="236418"/>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Conclusions</a:t>
            </a:r>
          </a:p>
        </p:txBody>
      </p:sp>
      <p:cxnSp>
        <p:nvCxnSpPr>
          <p:cNvPr id="65" name="直接连接符 64">
            <a:extLst>
              <a:ext uri="{FF2B5EF4-FFF2-40B4-BE49-F238E27FC236}">
                <a16:creationId xmlns:a16="http://schemas.microsoft.com/office/drawing/2014/main" id="{410CC456-EEE7-AA53-E105-120F6E50F5C0}"/>
              </a:ext>
            </a:extLst>
          </p:cNvPr>
          <p:cNvCxnSpPr/>
          <p:nvPr/>
        </p:nvCxnSpPr>
        <p:spPr>
          <a:xfrm>
            <a:off x="7001185" y="285089"/>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F79659ED-B127-E5D2-A553-317FB5AE8192}"/>
              </a:ext>
            </a:extLst>
          </p:cNvPr>
          <p:cNvCxnSpPr/>
          <p:nvPr/>
        </p:nvCxnSpPr>
        <p:spPr>
          <a:xfrm>
            <a:off x="4203651"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TextBox 6">
            <a:extLst>
              <a:ext uri="{FF2B5EF4-FFF2-40B4-BE49-F238E27FC236}">
                <a16:creationId xmlns:a16="http://schemas.microsoft.com/office/drawing/2014/main" id="{756F6D3A-E116-8D31-432B-7CA5B801AE0D}"/>
              </a:ext>
            </a:extLst>
          </p:cNvPr>
          <p:cNvSpPr txBox="1"/>
          <p:nvPr/>
        </p:nvSpPr>
        <p:spPr>
          <a:xfrm>
            <a:off x="267751" y="1144901"/>
            <a:ext cx="1838675" cy="38393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3.3 </a:t>
            </a:r>
            <a:r>
              <a:rPr kumimoji="0" lang="zh-CN" altLang="en-US"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模型定义</a:t>
            </a:r>
          </a:p>
        </p:txBody>
      </p:sp>
      <p:pic>
        <p:nvPicPr>
          <p:cNvPr id="3" name="图片 2">
            <a:extLst>
              <a:ext uri="{FF2B5EF4-FFF2-40B4-BE49-F238E27FC236}">
                <a16:creationId xmlns:a16="http://schemas.microsoft.com/office/drawing/2014/main" id="{8EE3B359-327E-053E-329A-592978A01EBF}"/>
              </a:ext>
            </a:extLst>
          </p:cNvPr>
          <p:cNvPicPr>
            <a:picLocks noChangeAspect="1"/>
          </p:cNvPicPr>
          <p:nvPr/>
        </p:nvPicPr>
        <p:blipFill>
          <a:blip r:embed="rId3"/>
          <a:stretch>
            <a:fillRect/>
          </a:stretch>
        </p:blipFill>
        <p:spPr>
          <a:xfrm>
            <a:off x="354704" y="1765189"/>
            <a:ext cx="6864703" cy="4292821"/>
          </a:xfrm>
          <a:prstGeom prst="rect">
            <a:avLst/>
          </a:prstGeom>
        </p:spPr>
      </p:pic>
      <p:sp>
        <p:nvSpPr>
          <p:cNvPr id="4" name="文本框 3">
            <a:extLst>
              <a:ext uri="{FF2B5EF4-FFF2-40B4-BE49-F238E27FC236}">
                <a16:creationId xmlns:a16="http://schemas.microsoft.com/office/drawing/2014/main" id="{D299AFC2-A7C9-61AA-B615-0E7A5BB93472}"/>
              </a:ext>
            </a:extLst>
          </p:cNvPr>
          <p:cNvSpPr txBox="1"/>
          <p:nvPr/>
        </p:nvSpPr>
        <p:spPr>
          <a:xfrm>
            <a:off x="7517533" y="1752378"/>
            <a:ext cx="4352604" cy="4524315"/>
          </a:xfrm>
          <a:prstGeom prst="rect">
            <a:avLst/>
          </a:prstGeom>
          <a:noFill/>
        </p:spPr>
        <p:txBody>
          <a:bodyPr wrap="square" rtlCol="0">
            <a:spAutoFit/>
          </a:bodyPr>
          <a:lstStyle/>
          <a:p>
            <a:pPr algn="l"/>
            <a:r>
              <a:rPr lang="en-US" altLang="zh-CN" sz="2400" dirty="0">
                <a:solidFill>
                  <a:srgbClr val="4D4D4D"/>
                </a:solidFill>
                <a:latin typeface="-apple-system"/>
              </a:rPr>
              <a:t>ResNet</a:t>
            </a:r>
            <a:r>
              <a:rPr lang="zh-CN" altLang="en-US" sz="2400" dirty="0">
                <a:solidFill>
                  <a:srgbClr val="4D4D4D"/>
                </a:solidFill>
                <a:latin typeface="-apple-system"/>
              </a:rPr>
              <a:t>模型定义</a:t>
            </a:r>
            <a:r>
              <a:rPr lang="zh-CN" altLang="en-US" sz="2400" b="0" i="0" dirty="0">
                <a:solidFill>
                  <a:srgbClr val="4D4D4D"/>
                </a:solidFill>
                <a:effectLst/>
                <a:latin typeface="-apple-system"/>
              </a:rPr>
              <a:t>：</a:t>
            </a:r>
            <a:endParaRPr lang="en-US" altLang="zh-CN" sz="2400" b="0" i="0" dirty="0">
              <a:solidFill>
                <a:srgbClr val="4D4D4D"/>
              </a:solidFill>
              <a:effectLst/>
              <a:latin typeface="-apple-system"/>
            </a:endParaRPr>
          </a:p>
          <a:p>
            <a:pPr algn="l"/>
            <a:endParaRPr lang="en-US" altLang="zh-CN" sz="2400" dirty="0">
              <a:solidFill>
                <a:srgbClr val="4D4D4D"/>
              </a:solidFill>
              <a:latin typeface="-apple-system"/>
            </a:endParaRPr>
          </a:p>
          <a:p>
            <a:pPr algn="l"/>
            <a:r>
              <a:rPr lang="zh-CN" altLang="en-US" sz="2400" dirty="0">
                <a:solidFill>
                  <a:srgbClr val="4D4D4D"/>
                </a:solidFill>
                <a:latin typeface="-apple-system"/>
              </a:rPr>
              <a:t>模型最后使用长度为</a:t>
            </a:r>
            <a:r>
              <a:rPr lang="en-US" altLang="zh-CN" sz="2400" dirty="0">
                <a:solidFill>
                  <a:srgbClr val="4D4D4D"/>
                </a:solidFill>
                <a:latin typeface="-apple-system"/>
              </a:rPr>
              <a:t>24</a:t>
            </a:r>
            <a:r>
              <a:rPr lang="zh-CN" altLang="en-US" sz="2400" dirty="0">
                <a:solidFill>
                  <a:srgbClr val="4D4D4D"/>
                </a:solidFill>
                <a:latin typeface="-apple-system"/>
              </a:rPr>
              <a:t>的全连接层和 </a:t>
            </a:r>
            <a:r>
              <a:rPr lang="en-US" altLang="zh-CN" sz="2400" dirty="0" err="1">
                <a:solidFill>
                  <a:srgbClr val="4D4D4D"/>
                </a:solidFill>
                <a:latin typeface="-apple-system"/>
              </a:rPr>
              <a:t>Softmax</a:t>
            </a:r>
            <a:r>
              <a:rPr lang="en-US" altLang="zh-CN" sz="2400" dirty="0">
                <a:solidFill>
                  <a:srgbClr val="4D4D4D"/>
                </a:solidFill>
                <a:latin typeface="-apple-system"/>
              </a:rPr>
              <a:t> </a:t>
            </a:r>
            <a:r>
              <a:rPr lang="zh-CN" altLang="en-US" sz="2400" dirty="0">
                <a:solidFill>
                  <a:srgbClr val="4D4D4D"/>
                </a:solidFill>
                <a:latin typeface="-apple-system"/>
              </a:rPr>
              <a:t>激活函数来进行多分类的拟合输出。</a:t>
            </a:r>
            <a:endParaRPr lang="en-US" altLang="zh-CN" sz="2400" dirty="0">
              <a:solidFill>
                <a:srgbClr val="4D4D4D"/>
              </a:solidFill>
              <a:latin typeface="-apple-system"/>
            </a:endParaRPr>
          </a:p>
          <a:p>
            <a:pPr algn="l"/>
            <a:endParaRPr lang="en-US" altLang="zh-CN" sz="2400" dirty="0">
              <a:solidFill>
                <a:srgbClr val="4D4D4D"/>
              </a:solidFill>
              <a:latin typeface="-apple-system"/>
            </a:endParaRPr>
          </a:p>
          <a:p>
            <a:pPr algn="l"/>
            <a:r>
              <a:rPr lang="zh-CN" altLang="en-US" sz="2400" dirty="0">
                <a:solidFill>
                  <a:srgbClr val="4D4D4D"/>
                </a:solidFill>
                <a:latin typeface="-apple-system"/>
              </a:rPr>
              <a:t>其中还用了</a:t>
            </a:r>
            <a:r>
              <a:rPr lang="en-US" altLang="zh-CN" sz="2400" dirty="0">
                <a:solidFill>
                  <a:srgbClr val="4D4D4D"/>
                </a:solidFill>
                <a:latin typeface="-apple-system"/>
              </a:rPr>
              <a:t>0.3</a:t>
            </a:r>
            <a:r>
              <a:rPr lang="zh-CN" altLang="en-US" sz="2400" dirty="0">
                <a:solidFill>
                  <a:srgbClr val="4D4D4D"/>
                </a:solidFill>
                <a:latin typeface="-apple-system"/>
              </a:rPr>
              <a:t>的</a:t>
            </a:r>
            <a:r>
              <a:rPr lang="en-US" altLang="zh-CN" sz="2400" dirty="0" err="1">
                <a:solidFill>
                  <a:srgbClr val="4D4D4D"/>
                </a:solidFill>
                <a:latin typeface="-apple-system"/>
              </a:rPr>
              <a:t>AlphaDropout</a:t>
            </a:r>
            <a:r>
              <a:rPr lang="zh-CN" altLang="en-US" sz="2400" dirty="0">
                <a:solidFill>
                  <a:srgbClr val="4D4D4D"/>
                </a:solidFill>
                <a:latin typeface="-apple-system"/>
              </a:rPr>
              <a:t>来防止过拟合</a:t>
            </a:r>
            <a:endParaRPr lang="en-US" altLang="zh-CN" sz="2400" dirty="0">
              <a:solidFill>
                <a:srgbClr val="4D4D4D"/>
              </a:solidFill>
              <a:latin typeface="-apple-system"/>
            </a:endParaRPr>
          </a:p>
          <a:p>
            <a:pPr algn="l"/>
            <a:endParaRPr lang="en-US" altLang="zh-CN" sz="2400" dirty="0">
              <a:solidFill>
                <a:srgbClr val="4D4D4D"/>
              </a:solidFill>
              <a:latin typeface="-apple-system"/>
            </a:endParaRPr>
          </a:p>
          <a:p>
            <a:pPr algn="l"/>
            <a:r>
              <a:rPr lang="zh-CN" altLang="en-US" sz="2400" dirty="0">
                <a:solidFill>
                  <a:srgbClr val="4D4D4D"/>
                </a:solidFill>
                <a:latin typeface="-apple-system"/>
              </a:rPr>
              <a:t>优化器使用</a:t>
            </a:r>
            <a:r>
              <a:rPr lang="en-US" altLang="zh-CN" sz="2400" dirty="0" err="1">
                <a:solidFill>
                  <a:srgbClr val="4D4D4D"/>
                </a:solidFill>
                <a:latin typeface="-apple-system"/>
              </a:rPr>
              <a:t>adam</a:t>
            </a:r>
            <a:r>
              <a:rPr lang="zh-CN" altLang="en-US" sz="2400" dirty="0">
                <a:solidFill>
                  <a:srgbClr val="4D4D4D"/>
                </a:solidFill>
                <a:latin typeface="-apple-system"/>
              </a:rPr>
              <a:t>，损失函数用</a:t>
            </a:r>
            <a:r>
              <a:rPr lang="en-US" altLang="zh-CN" sz="2400" dirty="0" err="1">
                <a:solidFill>
                  <a:srgbClr val="4D4D4D"/>
                </a:solidFill>
                <a:latin typeface="-apple-system"/>
              </a:rPr>
              <a:t>categorical_crossentropy</a:t>
            </a:r>
            <a:r>
              <a:rPr lang="zh-CN" altLang="en-US" sz="2400" dirty="0">
                <a:solidFill>
                  <a:srgbClr val="4D4D4D"/>
                </a:solidFill>
                <a:latin typeface="-apple-system"/>
              </a:rPr>
              <a:t>来进行多分类的拟合任务</a:t>
            </a:r>
            <a:endParaRPr lang="en-US" altLang="zh-CN" sz="2400" dirty="0">
              <a:solidFill>
                <a:srgbClr val="4D4D4D"/>
              </a:solidFill>
              <a:latin typeface="-apple-system"/>
            </a:endParaRPr>
          </a:p>
        </p:txBody>
      </p:sp>
    </p:spTree>
    <p:extLst>
      <p:ext uri="{BB962C8B-B14F-4D97-AF65-F5344CB8AC3E}">
        <p14:creationId xmlns:p14="http://schemas.microsoft.com/office/powerpoint/2010/main" val="2576556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88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34" name="直接连接符 33"/>
          <p:cNvCxnSpPr>
            <a:cxnSpLocks/>
          </p:cNvCxnSpPr>
          <p:nvPr/>
        </p:nvCxnSpPr>
        <p:spPr>
          <a:xfrm>
            <a:off x="425752" y="1528840"/>
            <a:ext cx="14825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49949720-0D91-A596-613F-93999B49B31E}"/>
              </a:ext>
            </a:extLst>
          </p:cNvPr>
          <p:cNvCxnSpPr/>
          <p:nvPr/>
        </p:nvCxnSpPr>
        <p:spPr>
          <a:xfrm>
            <a:off x="8763845"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41F3322B-FB60-9AE0-1914-962B4E2A2FD9}"/>
              </a:ext>
            </a:extLst>
          </p:cNvPr>
          <p:cNvSpPr/>
          <p:nvPr/>
        </p:nvSpPr>
        <p:spPr>
          <a:xfrm>
            <a:off x="7010077" y="11996"/>
            <a:ext cx="1762660" cy="792000"/>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59" name="直接连接符 58">
            <a:extLst>
              <a:ext uri="{FF2B5EF4-FFF2-40B4-BE49-F238E27FC236}">
                <a16:creationId xmlns:a16="http://schemas.microsoft.com/office/drawing/2014/main" id="{359B21F5-8F57-525A-7576-9D59BAFFADC2}"/>
              </a:ext>
            </a:extLst>
          </p:cNvPr>
          <p:cNvCxnSpPr/>
          <p:nvPr/>
        </p:nvCxnSpPr>
        <p:spPr>
          <a:xfrm>
            <a:off x="10171368" y="286507"/>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TextBox 6">
            <a:extLst>
              <a:ext uri="{FF2B5EF4-FFF2-40B4-BE49-F238E27FC236}">
                <a16:creationId xmlns:a16="http://schemas.microsoft.com/office/drawing/2014/main" id="{2BA1BEC7-7D95-8BAB-54BC-27D9519ABEFC}"/>
              </a:ext>
            </a:extLst>
          </p:cNvPr>
          <p:cNvSpPr txBox="1"/>
          <p:nvPr/>
        </p:nvSpPr>
        <p:spPr>
          <a:xfrm>
            <a:off x="2651195" y="236420"/>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Background</a:t>
            </a:r>
          </a:p>
        </p:txBody>
      </p:sp>
      <p:sp>
        <p:nvSpPr>
          <p:cNvPr id="61" name="TextBox 7">
            <a:extLst>
              <a:ext uri="{FF2B5EF4-FFF2-40B4-BE49-F238E27FC236}">
                <a16:creationId xmlns:a16="http://schemas.microsoft.com/office/drawing/2014/main" id="{97ECCEC5-9407-9758-04EC-A295C88FBE42}"/>
              </a:ext>
            </a:extLst>
          </p:cNvPr>
          <p:cNvSpPr txBox="1"/>
          <p:nvPr/>
        </p:nvSpPr>
        <p:spPr>
          <a:xfrm>
            <a:off x="4399543" y="236418"/>
            <a:ext cx="2391339"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Algorithm and Theory</a:t>
            </a:r>
          </a:p>
        </p:txBody>
      </p:sp>
      <p:sp>
        <p:nvSpPr>
          <p:cNvPr id="62" name="TextBox 9">
            <a:extLst>
              <a:ext uri="{FF2B5EF4-FFF2-40B4-BE49-F238E27FC236}">
                <a16:creationId xmlns:a16="http://schemas.microsoft.com/office/drawing/2014/main" id="{09515C4E-CC7F-B4B7-87D4-556D59289AE5}"/>
              </a:ext>
            </a:extLst>
          </p:cNvPr>
          <p:cNvSpPr txBox="1"/>
          <p:nvPr/>
        </p:nvSpPr>
        <p:spPr>
          <a:xfrm>
            <a:off x="7219407" y="243981"/>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Experiment</a:t>
            </a:r>
          </a:p>
        </p:txBody>
      </p:sp>
      <p:sp>
        <p:nvSpPr>
          <p:cNvPr id="63" name="TextBox 10">
            <a:extLst>
              <a:ext uri="{FF2B5EF4-FFF2-40B4-BE49-F238E27FC236}">
                <a16:creationId xmlns:a16="http://schemas.microsoft.com/office/drawing/2014/main" id="{098A9111-FBE9-B2CA-1F96-861C4409B53A}"/>
              </a:ext>
            </a:extLst>
          </p:cNvPr>
          <p:cNvSpPr txBox="1"/>
          <p:nvPr/>
        </p:nvSpPr>
        <p:spPr>
          <a:xfrm>
            <a:off x="9039329" y="236417"/>
            <a:ext cx="830903"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Results</a:t>
            </a:r>
          </a:p>
        </p:txBody>
      </p:sp>
      <p:sp>
        <p:nvSpPr>
          <p:cNvPr id="64" name="TextBox 11">
            <a:extLst>
              <a:ext uri="{FF2B5EF4-FFF2-40B4-BE49-F238E27FC236}">
                <a16:creationId xmlns:a16="http://schemas.microsoft.com/office/drawing/2014/main" id="{4BBCBE9C-81AB-2D3B-4F4C-5467306A530B}"/>
              </a:ext>
            </a:extLst>
          </p:cNvPr>
          <p:cNvSpPr txBox="1"/>
          <p:nvPr/>
        </p:nvSpPr>
        <p:spPr>
          <a:xfrm>
            <a:off x="10446841" y="236418"/>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Conclusions</a:t>
            </a:r>
          </a:p>
        </p:txBody>
      </p:sp>
      <p:cxnSp>
        <p:nvCxnSpPr>
          <p:cNvPr id="65" name="直接连接符 64">
            <a:extLst>
              <a:ext uri="{FF2B5EF4-FFF2-40B4-BE49-F238E27FC236}">
                <a16:creationId xmlns:a16="http://schemas.microsoft.com/office/drawing/2014/main" id="{410CC456-EEE7-AA53-E105-120F6E50F5C0}"/>
              </a:ext>
            </a:extLst>
          </p:cNvPr>
          <p:cNvCxnSpPr/>
          <p:nvPr/>
        </p:nvCxnSpPr>
        <p:spPr>
          <a:xfrm>
            <a:off x="7001185" y="285089"/>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F79659ED-B127-E5D2-A553-317FB5AE8192}"/>
              </a:ext>
            </a:extLst>
          </p:cNvPr>
          <p:cNvCxnSpPr/>
          <p:nvPr/>
        </p:nvCxnSpPr>
        <p:spPr>
          <a:xfrm>
            <a:off x="4203651"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TextBox 6">
            <a:extLst>
              <a:ext uri="{FF2B5EF4-FFF2-40B4-BE49-F238E27FC236}">
                <a16:creationId xmlns:a16="http://schemas.microsoft.com/office/drawing/2014/main" id="{756F6D3A-E116-8D31-432B-7CA5B801AE0D}"/>
              </a:ext>
            </a:extLst>
          </p:cNvPr>
          <p:cNvSpPr txBox="1"/>
          <p:nvPr/>
        </p:nvSpPr>
        <p:spPr>
          <a:xfrm>
            <a:off x="267750" y="1144901"/>
            <a:ext cx="2653249" cy="38393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3.4 </a:t>
            </a:r>
            <a:r>
              <a:rPr kumimoji="0" lang="zh-CN" altLang="en-US"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训练以及结果分析</a:t>
            </a:r>
          </a:p>
        </p:txBody>
      </p:sp>
      <p:pic>
        <p:nvPicPr>
          <p:cNvPr id="10" name="图片 9">
            <a:extLst>
              <a:ext uri="{FF2B5EF4-FFF2-40B4-BE49-F238E27FC236}">
                <a16:creationId xmlns:a16="http://schemas.microsoft.com/office/drawing/2014/main" id="{D77F5494-D2AF-FFB0-95FC-2424A9471B8B}"/>
              </a:ext>
            </a:extLst>
          </p:cNvPr>
          <p:cNvPicPr>
            <a:picLocks noChangeAspect="1"/>
          </p:cNvPicPr>
          <p:nvPr/>
        </p:nvPicPr>
        <p:blipFill>
          <a:blip r:embed="rId3"/>
          <a:stretch>
            <a:fillRect/>
          </a:stretch>
        </p:blipFill>
        <p:spPr>
          <a:xfrm>
            <a:off x="425752" y="3521007"/>
            <a:ext cx="6610690" cy="2635385"/>
          </a:xfrm>
          <a:prstGeom prst="rect">
            <a:avLst/>
          </a:prstGeom>
        </p:spPr>
      </p:pic>
      <p:sp>
        <p:nvSpPr>
          <p:cNvPr id="11" name="文本框 10">
            <a:extLst>
              <a:ext uri="{FF2B5EF4-FFF2-40B4-BE49-F238E27FC236}">
                <a16:creationId xmlns:a16="http://schemas.microsoft.com/office/drawing/2014/main" id="{6996B1B9-BB46-A444-E387-241613FC1282}"/>
              </a:ext>
            </a:extLst>
          </p:cNvPr>
          <p:cNvSpPr txBox="1"/>
          <p:nvPr/>
        </p:nvSpPr>
        <p:spPr>
          <a:xfrm>
            <a:off x="815591" y="1746487"/>
            <a:ext cx="11345704" cy="1569660"/>
          </a:xfrm>
          <a:prstGeom prst="rect">
            <a:avLst/>
          </a:prstGeom>
          <a:noFill/>
        </p:spPr>
        <p:txBody>
          <a:bodyPr wrap="square" rtlCol="0">
            <a:spAutoFit/>
          </a:bodyPr>
          <a:lstStyle/>
          <a:p>
            <a:pPr algn="l"/>
            <a:r>
              <a:rPr lang="zh-CN" altLang="en-US" sz="2400" dirty="0">
                <a:solidFill>
                  <a:srgbClr val="4D4D4D"/>
                </a:solidFill>
                <a:latin typeface="-apple-system"/>
              </a:rPr>
              <a:t>训练参数：</a:t>
            </a:r>
            <a:endParaRPr lang="en-US" altLang="zh-CN" sz="2400" dirty="0">
              <a:solidFill>
                <a:srgbClr val="4D4D4D"/>
              </a:solidFill>
              <a:latin typeface="-apple-system"/>
            </a:endParaRPr>
          </a:p>
          <a:p>
            <a:pPr algn="l"/>
            <a:endParaRPr lang="en-US" altLang="zh-CN" sz="2400" dirty="0">
              <a:solidFill>
                <a:srgbClr val="4D4D4D"/>
              </a:solidFill>
              <a:latin typeface="-apple-system"/>
            </a:endParaRPr>
          </a:p>
          <a:p>
            <a:pPr algn="l"/>
            <a:r>
              <a:rPr lang="zh-CN" altLang="en-US" sz="2400" dirty="0">
                <a:solidFill>
                  <a:srgbClr val="4D4D4D"/>
                </a:solidFill>
                <a:latin typeface="-apple-system"/>
              </a:rPr>
              <a:t>使用</a:t>
            </a:r>
            <a:r>
              <a:rPr lang="en-US" altLang="zh-CN" sz="2400" dirty="0" err="1">
                <a:solidFill>
                  <a:srgbClr val="4D4D4D"/>
                </a:solidFill>
                <a:latin typeface="-apple-system"/>
              </a:rPr>
              <a:t>earlystop</a:t>
            </a:r>
            <a:r>
              <a:rPr lang="zh-CN" altLang="en-US" sz="2400" dirty="0">
                <a:solidFill>
                  <a:srgbClr val="4D4D4D"/>
                </a:solidFill>
                <a:latin typeface="-apple-system"/>
              </a:rPr>
              <a:t>，连续十次迭代的准确度不增加就自动停止训练</a:t>
            </a:r>
            <a:endParaRPr lang="en-US" altLang="zh-CN" sz="2400" dirty="0">
              <a:solidFill>
                <a:srgbClr val="4D4D4D"/>
              </a:solidFill>
              <a:latin typeface="-apple-system"/>
            </a:endParaRPr>
          </a:p>
          <a:p>
            <a:pPr algn="l"/>
            <a:r>
              <a:rPr lang="en-US" altLang="zh-CN" sz="2400" dirty="0">
                <a:solidFill>
                  <a:srgbClr val="4D4D4D"/>
                </a:solidFill>
                <a:latin typeface="-apple-system"/>
              </a:rPr>
              <a:t>Epoch</a:t>
            </a:r>
            <a:r>
              <a:rPr lang="zh-CN" altLang="en-US" sz="2400" dirty="0">
                <a:solidFill>
                  <a:srgbClr val="4D4D4D"/>
                </a:solidFill>
                <a:latin typeface="-apple-system"/>
              </a:rPr>
              <a:t>设为</a:t>
            </a:r>
            <a:r>
              <a:rPr lang="en-US" altLang="zh-CN" sz="2400" dirty="0">
                <a:solidFill>
                  <a:srgbClr val="4D4D4D"/>
                </a:solidFill>
                <a:latin typeface="-apple-system"/>
              </a:rPr>
              <a:t>100</a:t>
            </a:r>
            <a:r>
              <a:rPr lang="zh-CN" altLang="en-US" sz="2400" dirty="0">
                <a:solidFill>
                  <a:srgbClr val="4D4D4D"/>
                </a:solidFill>
                <a:latin typeface="-apple-system"/>
              </a:rPr>
              <a:t>，</a:t>
            </a:r>
            <a:r>
              <a:rPr lang="en-US" altLang="zh-CN" sz="2400" dirty="0">
                <a:solidFill>
                  <a:srgbClr val="4D4D4D"/>
                </a:solidFill>
                <a:latin typeface="-apple-system"/>
              </a:rPr>
              <a:t>batch size</a:t>
            </a:r>
            <a:r>
              <a:rPr lang="zh-CN" altLang="en-US" sz="2400" dirty="0">
                <a:solidFill>
                  <a:srgbClr val="4D4D4D"/>
                </a:solidFill>
                <a:latin typeface="-apple-system"/>
              </a:rPr>
              <a:t>设为</a:t>
            </a:r>
            <a:r>
              <a:rPr lang="en-US" altLang="zh-CN" sz="2400" dirty="0">
                <a:solidFill>
                  <a:srgbClr val="4D4D4D"/>
                </a:solidFill>
                <a:latin typeface="-apple-system"/>
              </a:rPr>
              <a:t>256</a:t>
            </a:r>
            <a:r>
              <a:rPr lang="zh-CN" altLang="en-US" sz="2400" dirty="0">
                <a:solidFill>
                  <a:srgbClr val="4D4D4D"/>
                </a:solidFill>
                <a:latin typeface="-apple-system"/>
              </a:rPr>
              <a:t>（多次实验试出来不爆内存的最大值）</a:t>
            </a:r>
            <a:endParaRPr lang="en-US" altLang="zh-CN" sz="2400" dirty="0">
              <a:solidFill>
                <a:srgbClr val="4D4D4D"/>
              </a:solidFill>
              <a:latin typeface="-apple-system"/>
            </a:endParaRPr>
          </a:p>
        </p:txBody>
      </p:sp>
      <p:sp>
        <p:nvSpPr>
          <p:cNvPr id="12" name="文本框 11">
            <a:extLst>
              <a:ext uri="{FF2B5EF4-FFF2-40B4-BE49-F238E27FC236}">
                <a16:creationId xmlns:a16="http://schemas.microsoft.com/office/drawing/2014/main" id="{C90ED576-DA6F-372F-4799-F5247B27098C}"/>
              </a:ext>
            </a:extLst>
          </p:cNvPr>
          <p:cNvSpPr txBox="1"/>
          <p:nvPr/>
        </p:nvSpPr>
        <p:spPr>
          <a:xfrm>
            <a:off x="7303048" y="3657378"/>
            <a:ext cx="4463200" cy="2308324"/>
          </a:xfrm>
          <a:prstGeom prst="rect">
            <a:avLst/>
          </a:prstGeom>
          <a:noFill/>
        </p:spPr>
        <p:txBody>
          <a:bodyPr wrap="square" rtlCol="0">
            <a:spAutoFit/>
          </a:bodyPr>
          <a:lstStyle/>
          <a:p>
            <a:pPr algn="l"/>
            <a:r>
              <a:rPr lang="zh-CN" altLang="en-US" sz="2400" dirty="0">
                <a:solidFill>
                  <a:srgbClr val="4D4D4D"/>
                </a:solidFill>
                <a:latin typeface="-apple-system"/>
              </a:rPr>
              <a:t>训练结果：</a:t>
            </a:r>
            <a:endParaRPr lang="en-US" altLang="zh-CN" sz="2400" dirty="0">
              <a:solidFill>
                <a:srgbClr val="4D4D4D"/>
              </a:solidFill>
              <a:latin typeface="-apple-system"/>
            </a:endParaRPr>
          </a:p>
          <a:p>
            <a:pPr algn="l"/>
            <a:endParaRPr lang="en-US" altLang="zh-CN" sz="2400" dirty="0">
              <a:solidFill>
                <a:srgbClr val="4D4D4D"/>
              </a:solidFill>
              <a:latin typeface="-apple-system"/>
            </a:endParaRPr>
          </a:p>
          <a:p>
            <a:pPr algn="l"/>
            <a:r>
              <a:rPr lang="zh-CN" altLang="en-US" sz="2400" dirty="0">
                <a:solidFill>
                  <a:srgbClr val="4D4D4D"/>
                </a:solidFill>
                <a:latin typeface="-apple-system"/>
              </a:rPr>
              <a:t>验证集的</a:t>
            </a:r>
            <a:r>
              <a:rPr lang="en-US" altLang="zh-CN" sz="2400" dirty="0">
                <a:solidFill>
                  <a:srgbClr val="4D4D4D"/>
                </a:solidFill>
                <a:latin typeface="-apple-system"/>
              </a:rPr>
              <a:t>loss</a:t>
            </a:r>
            <a:r>
              <a:rPr lang="zh-CN" altLang="en-US" sz="2400" dirty="0">
                <a:solidFill>
                  <a:srgbClr val="4D4D4D"/>
                </a:solidFill>
                <a:latin typeface="-apple-system"/>
              </a:rPr>
              <a:t>没有上涨趋势，也就是没有发生过拟合现象</a:t>
            </a:r>
            <a:endParaRPr lang="en-US" altLang="zh-CN" sz="2400" dirty="0">
              <a:solidFill>
                <a:srgbClr val="4D4D4D"/>
              </a:solidFill>
              <a:latin typeface="-apple-system"/>
            </a:endParaRPr>
          </a:p>
          <a:p>
            <a:pPr algn="l"/>
            <a:endParaRPr lang="en-US" altLang="zh-CN" sz="2400" dirty="0">
              <a:solidFill>
                <a:srgbClr val="4D4D4D"/>
              </a:solidFill>
              <a:latin typeface="-apple-system"/>
            </a:endParaRPr>
          </a:p>
          <a:p>
            <a:pPr algn="l"/>
            <a:r>
              <a:rPr lang="zh-CN" altLang="en-US" sz="2400" dirty="0">
                <a:solidFill>
                  <a:srgbClr val="4D4D4D"/>
                </a:solidFill>
                <a:latin typeface="-apple-system"/>
              </a:rPr>
              <a:t>而验证集准确度达到了</a:t>
            </a:r>
            <a:r>
              <a:rPr lang="en-US" altLang="zh-CN" sz="2400" dirty="0">
                <a:solidFill>
                  <a:srgbClr val="4D4D4D"/>
                </a:solidFill>
                <a:latin typeface="-apple-system"/>
              </a:rPr>
              <a:t>85.22%</a:t>
            </a:r>
          </a:p>
        </p:txBody>
      </p:sp>
    </p:spTree>
    <p:extLst>
      <p:ext uri="{BB962C8B-B14F-4D97-AF65-F5344CB8AC3E}">
        <p14:creationId xmlns:p14="http://schemas.microsoft.com/office/powerpoint/2010/main" val="3442329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88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34" name="直接连接符 33"/>
          <p:cNvCxnSpPr>
            <a:cxnSpLocks/>
          </p:cNvCxnSpPr>
          <p:nvPr/>
        </p:nvCxnSpPr>
        <p:spPr>
          <a:xfrm>
            <a:off x="425752" y="1528840"/>
            <a:ext cx="14825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49949720-0D91-A596-613F-93999B49B31E}"/>
              </a:ext>
            </a:extLst>
          </p:cNvPr>
          <p:cNvCxnSpPr/>
          <p:nvPr/>
        </p:nvCxnSpPr>
        <p:spPr>
          <a:xfrm>
            <a:off x="8763845"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41F3322B-FB60-9AE0-1914-962B4E2A2FD9}"/>
              </a:ext>
            </a:extLst>
          </p:cNvPr>
          <p:cNvSpPr/>
          <p:nvPr/>
        </p:nvSpPr>
        <p:spPr>
          <a:xfrm>
            <a:off x="7010077" y="11996"/>
            <a:ext cx="1762660" cy="792000"/>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59" name="直接连接符 58">
            <a:extLst>
              <a:ext uri="{FF2B5EF4-FFF2-40B4-BE49-F238E27FC236}">
                <a16:creationId xmlns:a16="http://schemas.microsoft.com/office/drawing/2014/main" id="{359B21F5-8F57-525A-7576-9D59BAFFADC2}"/>
              </a:ext>
            </a:extLst>
          </p:cNvPr>
          <p:cNvCxnSpPr/>
          <p:nvPr/>
        </p:nvCxnSpPr>
        <p:spPr>
          <a:xfrm>
            <a:off x="10171368" y="286507"/>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TextBox 6">
            <a:extLst>
              <a:ext uri="{FF2B5EF4-FFF2-40B4-BE49-F238E27FC236}">
                <a16:creationId xmlns:a16="http://schemas.microsoft.com/office/drawing/2014/main" id="{2BA1BEC7-7D95-8BAB-54BC-27D9519ABEFC}"/>
              </a:ext>
            </a:extLst>
          </p:cNvPr>
          <p:cNvSpPr txBox="1"/>
          <p:nvPr/>
        </p:nvSpPr>
        <p:spPr>
          <a:xfrm>
            <a:off x="2651195" y="236420"/>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Background</a:t>
            </a:r>
          </a:p>
        </p:txBody>
      </p:sp>
      <p:sp>
        <p:nvSpPr>
          <p:cNvPr id="61" name="TextBox 7">
            <a:extLst>
              <a:ext uri="{FF2B5EF4-FFF2-40B4-BE49-F238E27FC236}">
                <a16:creationId xmlns:a16="http://schemas.microsoft.com/office/drawing/2014/main" id="{97ECCEC5-9407-9758-04EC-A295C88FBE42}"/>
              </a:ext>
            </a:extLst>
          </p:cNvPr>
          <p:cNvSpPr txBox="1"/>
          <p:nvPr/>
        </p:nvSpPr>
        <p:spPr>
          <a:xfrm>
            <a:off x="4399543" y="236418"/>
            <a:ext cx="2391339"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Algorithm and Theory</a:t>
            </a:r>
          </a:p>
        </p:txBody>
      </p:sp>
      <p:sp>
        <p:nvSpPr>
          <p:cNvPr id="62" name="TextBox 9">
            <a:extLst>
              <a:ext uri="{FF2B5EF4-FFF2-40B4-BE49-F238E27FC236}">
                <a16:creationId xmlns:a16="http://schemas.microsoft.com/office/drawing/2014/main" id="{09515C4E-CC7F-B4B7-87D4-556D59289AE5}"/>
              </a:ext>
            </a:extLst>
          </p:cNvPr>
          <p:cNvSpPr txBox="1"/>
          <p:nvPr/>
        </p:nvSpPr>
        <p:spPr>
          <a:xfrm>
            <a:off x="7219407" y="243981"/>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Experiment</a:t>
            </a:r>
          </a:p>
        </p:txBody>
      </p:sp>
      <p:sp>
        <p:nvSpPr>
          <p:cNvPr id="63" name="TextBox 10">
            <a:extLst>
              <a:ext uri="{FF2B5EF4-FFF2-40B4-BE49-F238E27FC236}">
                <a16:creationId xmlns:a16="http://schemas.microsoft.com/office/drawing/2014/main" id="{098A9111-FBE9-B2CA-1F96-861C4409B53A}"/>
              </a:ext>
            </a:extLst>
          </p:cNvPr>
          <p:cNvSpPr txBox="1"/>
          <p:nvPr/>
        </p:nvSpPr>
        <p:spPr>
          <a:xfrm>
            <a:off x="9039329" y="236417"/>
            <a:ext cx="830903"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Results</a:t>
            </a:r>
          </a:p>
        </p:txBody>
      </p:sp>
      <p:sp>
        <p:nvSpPr>
          <p:cNvPr id="64" name="TextBox 11">
            <a:extLst>
              <a:ext uri="{FF2B5EF4-FFF2-40B4-BE49-F238E27FC236}">
                <a16:creationId xmlns:a16="http://schemas.microsoft.com/office/drawing/2014/main" id="{4BBCBE9C-81AB-2D3B-4F4C-5467306A530B}"/>
              </a:ext>
            </a:extLst>
          </p:cNvPr>
          <p:cNvSpPr txBox="1"/>
          <p:nvPr/>
        </p:nvSpPr>
        <p:spPr>
          <a:xfrm>
            <a:off x="10446841" y="236418"/>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Conclusions</a:t>
            </a:r>
          </a:p>
        </p:txBody>
      </p:sp>
      <p:cxnSp>
        <p:nvCxnSpPr>
          <p:cNvPr id="65" name="直接连接符 64">
            <a:extLst>
              <a:ext uri="{FF2B5EF4-FFF2-40B4-BE49-F238E27FC236}">
                <a16:creationId xmlns:a16="http://schemas.microsoft.com/office/drawing/2014/main" id="{410CC456-EEE7-AA53-E105-120F6E50F5C0}"/>
              </a:ext>
            </a:extLst>
          </p:cNvPr>
          <p:cNvCxnSpPr/>
          <p:nvPr/>
        </p:nvCxnSpPr>
        <p:spPr>
          <a:xfrm>
            <a:off x="7001185" y="285089"/>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F79659ED-B127-E5D2-A553-317FB5AE8192}"/>
              </a:ext>
            </a:extLst>
          </p:cNvPr>
          <p:cNvCxnSpPr/>
          <p:nvPr/>
        </p:nvCxnSpPr>
        <p:spPr>
          <a:xfrm>
            <a:off x="4203651"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TextBox 6">
            <a:extLst>
              <a:ext uri="{FF2B5EF4-FFF2-40B4-BE49-F238E27FC236}">
                <a16:creationId xmlns:a16="http://schemas.microsoft.com/office/drawing/2014/main" id="{756F6D3A-E116-8D31-432B-7CA5B801AE0D}"/>
              </a:ext>
            </a:extLst>
          </p:cNvPr>
          <p:cNvSpPr txBox="1"/>
          <p:nvPr/>
        </p:nvSpPr>
        <p:spPr>
          <a:xfrm>
            <a:off x="267751" y="1144901"/>
            <a:ext cx="1853150" cy="38393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3.5 </a:t>
            </a:r>
            <a:r>
              <a:rPr lang="zh-CN" altLang="en-US" sz="1865" b="1" dirty="0">
                <a:solidFill>
                  <a:prstClr val="black">
                    <a:lumMod val="65000"/>
                    <a:lumOff val="35000"/>
                  </a:prstClr>
                </a:solidFill>
                <a:latin typeface="微软雅黑" panose="020B0503020204020204" pitchFamily="34" charset="-122"/>
                <a:ea typeface="微软雅黑" panose="020B0503020204020204" pitchFamily="34" charset="-122"/>
              </a:rPr>
              <a:t>模型评估</a:t>
            </a:r>
            <a:endParaRPr kumimoji="0" lang="zh-CN" altLang="en-US"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sp>
        <p:nvSpPr>
          <p:cNvPr id="12" name="文本框 11">
            <a:extLst>
              <a:ext uri="{FF2B5EF4-FFF2-40B4-BE49-F238E27FC236}">
                <a16:creationId xmlns:a16="http://schemas.microsoft.com/office/drawing/2014/main" id="{C90ED576-DA6F-372F-4799-F5247B27098C}"/>
              </a:ext>
            </a:extLst>
          </p:cNvPr>
          <p:cNvSpPr txBox="1"/>
          <p:nvPr/>
        </p:nvSpPr>
        <p:spPr>
          <a:xfrm>
            <a:off x="7891407" y="2182108"/>
            <a:ext cx="4148193" cy="3416320"/>
          </a:xfrm>
          <a:prstGeom prst="rect">
            <a:avLst/>
          </a:prstGeom>
          <a:noFill/>
        </p:spPr>
        <p:txBody>
          <a:bodyPr wrap="square" rtlCol="0">
            <a:spAutoFit/>
          </a:bodyPr>
          <a:lstStyle/>
          <a:p>
            <a:pPr algn="l"/>
            <a:r>
              <a:rPr lang="zh-CN" altLang="en-US" sz="2400" dirty="0">
                <a:solidFill>
                  <a:srgbClr val="4D4D4D"/>
                </a:solidFill>
                <a:latin typeface="-apple-system"/>
              </a:rPr>
              <a:t>测试集评估数据：</a:t>
            </a:r>
            <a:endParaRPr lang="en-US" altLang="zh-CN" sz="2400" dirty="0">
              <a:solidFill>
                <a:srgbClr val="4D4D4D"/>
              </a:solidFill>
              <a:latin typeface="-apple-system"/>
            </a:endParaRPr>
          </a:p>
          <a:p>
            <a:pPr algn="l"/>
            <a:endParaRPr lang="en-US" altLang="zh-CN" sz="2400" dirty="0">
              <a:solidFill>
                <a:srgbClr val="4D4D4D"/>
              </a:solidFill>
              <a:latin typeface="-apple-system"/>
            </a:endParaRPr>
          </a:p>
          <a:p>
            <a:pPr algn="l"/>
            <a:r>
              <a:rPr lang="zh-CN" altLang="en-US" sz="2400" dirty="0">
                <a:solidFill>
                  <a:srgbClr val="4D4D4D"/>
                </a:solidFill>
                <a:latin typeface="-apple-system"/>
              </a:rPr>
              <a:t>对每种调制方式分别进行准确度计算，其中所有都在</a:t>
            </a:r>
            <a:r>
              <a:rPr lang="en-US" altLang="zh-CN" sz="2400" dirty="0">
                <a:solidFill>
                  <a:srgbClr val="4D4D4D"/>
                </a:solidFill>
                <a:latin typeface="-apple-system"/>
              </a:rPr>
              <a:t>60%</a:t>
            </a:r>
            <a:r>
              <a:rPr lang="zh-CN" altLang="en-US" sz="2400" dirty="0">
                <a:solidFill>
                  <a:srgbClr val="4D4D4D"/>
                </a:solidFill>
                <a:latin typeface="-apple-system"/>
              </a:rPr>
              <a:t>以上，接近一半在</a:t>
            </a:r>
            <a:r>
              <a:rPr lang="en-US" altLang="zh-CN" sz="2400" dirty="0">
                <a:solidFill>
                  <a:srgbClr val="4D4D4D"/>
                </a:solidFill>
                <a:latin typeface="-apple-system"/>
              </a:rPr>
              <a:t>90%</a:t>
            </a:r>
            <a:r>
              <a:rPr lang="zh-CN" altLang="en-US" sz="2400" dirty="0">
                <a:solidFill>
                  <a:srgbClr val="4D4D4D"/>
                </a:solidFill>
                <a:latin typeface="-apple-system"/>
              </a:rPr>
              <a:t>以上。</a:t>
            </a:r>
            <a:endParaRPr lang="en-US" altLang="zh-CN" sz="2400" dirty="0">
              <a:solidFill>
                <a:srgbClr val="4D4D4D"/>
              </a:solidFill>
              <a:latin typeface="-apple-system"/>
            </a:endParaRPr>
          </a:p>
          <a:p>
            <a:pPr algn="l"/>
            <a:endParaRPr lang="en-US" altLang="zh-CN" sz="2400" dirty="0">
              <a:solidFill>
                <a:srgbClr val="4D4D4D"/>
              </a:solidFill>
              <a:latin typeface="-apple-system"/>
            </a:endParaRPr>
          </a:p>
          <a:p>
            <a:pPr algn="l"/>
            <a:r>
              <a:rPr lang="en-US" altLang="zh-CN" sz="2400" dirty="0">
                <a:solidFill>
                  <a:srgbClr val="4D4D4D"/>
                </a:solidFill>
                <a:latin typeface="-apple-system"/>
              </a:rPr>
              <a:t>32PSK OOK AM-DSB-WC</a:t>
            </a:r>
            <a:r>
              <a:rPr lang="zh-CN" altLang="en-US" sz="2400" dirty="0">
                <a:solidFill>
                  <a:srgbClr val="4D4D4D"/>
                </a:solidFill>
                <a:latin typeface="-apple-system"/>
              </a:rPr>
              <a:t>效果最好，而</a:t>
            </a:r>
            <a:r>
              <a:rPr lang="en-US" altLang="zh-CN" sz="2400" dirty="0">
                <a:solidFill>
                  <a:srgbClr val="4D4D4D"/>
                </a:solidFill>
                <a:latin typeface="-apple-system"/>
              </a:rPr>
              <a:t>AM-DSB-SC</a:t>
            </a:r>
            <a:r>
              <a:rPr lang="zh-CN" altLang="en-US" sz="2400" dirty="0">
                <a:solidFill>
                  <a:srgbClr val="4D4D4D"/>
                </a:solidFill>
                <a:latin typeface="-apple-system"/>
              </a:rPr>
              <a:t>效果相对最差</a:t>
            </a:r>
            <a:endParaRPr lang="en-US" altLang="zh-CN" sz="2400" dirty="0">
              <a:solidFill>
                <a:srgbClr val="4D4D4D"/>
              </a:solidFill>
              <a:latin typeface="-apple-system"/>
            </a:endParaRPr>
          </a:p>
        </p:txBody>
      </p:sp>
      <p:pic>
        <p:nvPicPr>
          <p:cNvPr id="3" name="图片 2">
            <a:extLst>
              <a:ext uri="{FF2B5EF4-FFF2-40B4-BE49-F238E27FC236}">
                <a16:creationId xmlns:a16="http://schemas.microsoft.com/office/drawing/2014/main" id="{96DE5FF7-2336-5693-2AF3-EA9FE4CB1094}"/>
              </a:ext>
            </a:extLst>
          </p:cNvPr>
          <p:cNvPicPr>
            <a:picLocks noChangeAspect="1"/>
          </p:cNvPicPr>
          <p:nvPr/>
        </p:nvPicPr>
        <p:blipFill>
          <a:blip r:embed="rId3"/>
          <a:stretch>
            <a:fillRect/>
          </a:stretch>
        </p:blipFill>
        <p:spPr>
          <a:xfrm>
            <a:off x="-35460" y="1612900"/>
            <a:ext cx="7744609" cy="5247065"/>
          </a:xfrm>
          <a:prstGeom prst="rect">
            <a:avLst/>
          </a:prstGeom>
        </p:spPr>
      </p:pic>
    </p:spTree>
    <p:extLst>
      <p:ext uri="{BB962C8B-B14F-4D97-AF65-F5344CB8AC3E}">
        <p14:creationId xmlns:p14="http://schemas.microsoft.com/office/powerpoint/2010/main" val="2796612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88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34" name="直接连接符 33"/>
          <p:cNvCxnSpPr>
            <a:cxnSpLocks/>
          </p:cNvCxnSpPr>
          <p:nvPr/>
        </p:nvCxnSpPr>
        <p:spPr>
          <a:xfrm>
            <a:off x="425752" y="1528840"/>
            <a:ext cx="14825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49949720-0D91-A596-613F-93999B49B31E}"/>
              </a:ext>
            </a:extLst>
          </p:cNvPr>
          <p:cNvCxnSpPr/>
          <p:nvPr/>
        </p:nvCxnSpPr>
        <p:spPr>
          <a:xfrm>
            <a:off x="8763845"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41F3322B-FB60-9AE0-1914-962B4E2A2FD9}"/>
              </a:ext>
            </a:extLst>
          </p:cNvPr>
          <p:cNvSpPr/>
          <p:nvPr/>
        </p:nvSpPr>
        <p:spPr>
          <a:xfrm>
            <a:off x="7010077" y="11996"/>
            <a:ext cx="1762660" cy="792000"/>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59" name="直接连接符 58">
            <a:extLst>
              <a:ext uri="{FF2B5EF4-FFF2-40B4-BE49-F238E27FC236}">
                <a16:creationId xmlns:a16="http://schemas.microsoft.com/office/drawing/2014/main" id="{359B21F5-8F57-525A-7576-9D59BAFFADC2}"/>
              </a:ext>
            </a:extLst>
          </p:cNvPr>
          <p:cNvCxnSpPr/>
          <p:nvPr/>
        </p:nvCxnSpPr>
        <p:spPr>
          <a:xfrm>
            <a:off x="10171368" y="286507"/>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TextBox 6">
            <a:extLst>
              <a:ext uri="{FF2B5EF4-FFF2-40B4-BE49-F238E27FC236}">
                <a16:creationId xmlns:a16="http://schemas.microsoft.com/office/drawing/2014/main" id="{2BA1BEC7-7D95-8BAB-54BC-27D9519ABEFC}"/>
              </a:ext>
            </a:extLst>
          </p:cNvPr>
          <p:cNvSpPr txBox="1"/>
          <p:nvPr/>
        </p:nvSpPr>
        <p:spPr>
          <a:xfrm>
            <a:off x="2651195" y="236420"/>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Background</a:t>
            </a:r>
          </a:p>
        </p:txBody>
      </p:sp>
      <p:sp>
        <p:nvSpPr>
          <p:cNvPr id="61" name="TextBox 7">
            <a:extLst>
              <a:ext uri="{FF2B5EF4-FFF2-40B4-BE49-F238E27FC236}">
                <a16:creationId xmlns:a16="http://schemas.microsoft.com/office/drawing/2014/main" id="{97ECCEC5-9407-9758-04EC-A295C88FBE42}"/>
              </a:ext>
            </a:extLst>
          </p:cNvPr>
          <p:cNvSpPr txBox="1"/>
          <p:nvPr/>
        </p:nvSpPr>
        <p:spPr>
          <a:xfrm>
            <a:off x="4399543" y="236418"/>
            <a:ext cx="2391339"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Algorithm and Theory</a:t>
            </a:r>
          </a:p>
        </p:txBody>
      </p:sp>
      <p:sp>
        <p:nvSpPr>
          <p:cNvPr id="62" name="TextBox 9">
            <a:extLst>
              <a:ext uri="{FF2B5EF4-FFF2-40B4-BE49-F238E27FC236}">
                <a16:creationId xmlns:a16="http://schemas.microsoft.com/office/drawing/2014/main" id="{09515C4E-CC7F-B4B7-87D4-556D59289AE5}"/>
              </a:ext>
            </a:extLst>
          </p:cNvPr>
          <p:cNvSpPr txBox="1"/>
          <p:nvPr/>
        </p:nvSpPr>
        <p:spPr>
          <a:xfrm>
            <a:off x="7219407" y="243981"/>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Experiment</a:t>
            </a:r>
          </a:p>
        </p:txBody>
      </p:sp>
      <p:sp>
        <p:nvSpPr>
          <p:cNvPr id="63" name="TextBox 10">
            <a:extLst>
              <a:ext uri="{FF2B5EF4-FFF2-40B4-BE49-F238E27FC236}">
                <a16:creationId xmlns:a16="http://schemas.microsoft.com/office/drawing/2014/main" id="{098A9111-FBE9-B2CA-1F96-861C4409B53A}"/>
              </a:ext>
            </a:extLst>
          </p:cNvPr>
          <p:cNvSpPr txBox="1"/>
          <p:nvPr/>
        </p:nvSpPr>
        <p:spPr>
          <a:xfrm>
            <a:off x="9039329" y="236417"/>
            <a:ext cx="830903"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Results</a:t>
            </a:r>
          </a:p>
        </p:txBody>
      </p:sp>
      <p:sp>
        <p:nvSpPr>
          <p:cNvPr id="64" name="TextBox 11">
            <a:extLst>
              <a:ext uri="{FF2B5EF4-FFF2-40B4-BE49-F238E27FC236}">
                <a16:creationId xmlns:a16="http://schemas.microsoft.com/office/drawing/2014/main" id="{4BBCBE9C-81AB-2D3B-4F4C-5467306A530B}"/>
              </a:ext>
            </a:extLst>
          </p:cNvPr>
          <p:cNvSpPr txBox="1"/>
          <p:nvPr/>
        </p:nvSpPr>
        <p:spPr>
          <a:xfrm>
            <a:off x="10446841" y="236418"/>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Conclusions</a:t>
            </a:r>
          </a:p>
        </p:txBody>
      </p:sp>
      <p:cxnSp>
        <p:nvCxnSpPr>
          <p:cNvPr id="65" name="直接连接符 64">
            <a:extLst>
              <a:ext uri="{FF2B5EF4-FFF2-40B4-BE49-F238E27FC236}">
                <a16:creationId xmlns:a16="http://schemas.microsoft.com/office/drawing/2014/main" id="{410CC456-EEE7-AA53-E105-120F6E50F5C0}"/>
              </a:ext>
            </a:extLst>
          </p:cNvPr>
          <p:cNvCxnSpPr/>
          <p:nvPr/>
        </p:nvCxnSpPr>
        <p:spPr>
          <a:xfrm>
            <a:off x="7001185" y="285089"/>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F79659ED-B127-E5D2-A553-317FB5AE8192}"/>
              </a:ext>
            </a:extLst>
          </p:cNvPr>
          <p:cNvCxnSpPr/>
          <p:nvPr/>
        </p:nvCxnSpPr>
        <p:spPr>
          <a:xfrm>
            <a:off x="4203651"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TextBox 6">
            <a:extLst>
              <a:ext uri="{FF2B5EF4-FFF2-40B4-BE49-F238E27FC236}">
                <a16:creationId xmlns:a16="http://schemas.microsoft.com/office/drawing/2014/main" id="{756F6D3A-E116-8D31-432B-7CA5B801AE0D}"/>
              </a:ext>
            </a:extLst>
          </p:cNvPr>
          <p:cNvSpPr txBox="1"/>
          <p:nvPr/>
        </p:nvSpPr>
        <p:spPr>
          <a:xfrm>
            <a:off x="267751" y="1144901"/>
            <a:ext cx="1853150" cy="38393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3.5 </a:t>
            </a:r>
            <a:r>
              <a:rPr lang="zh-CN" altLang="en-US" sz="1865" b="1" dirty="0">
                <a:solidFill>
                  <a:prstClr val="black">
                    <a:lumMod val="65000"/>
                    <a:lumOff val="35000"/>
                  </a:prstClr>
                </a:solidFill>
                <a:latin typeface="微软雅黑" panose="020B0503020204020204" pitchFamily="34" charset="-122"/>
                <a:ea typeface="微软雅黑" panose="020B0503020204020204" pitchFamily="34" charset="-122"/>
              </a:rPr>
              <a:t>模型评估</a:t>
            </a:r>
            <a:endParaRPr kumimoji="0" lang="zh-CN" altLang="en-US"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sp>
        <p:nvSpPr>
          <p:cNvPr id="12" name="文本框 11">
            <a:extLst>
              <a:ext uri="{FF2B5EF4-FFF2-40B4-BE49-F238E27FC236}">
                <a16:creationId xmlns:a16="http://schemas.microsoft.com/office/drawing/2014/main" id="{C90ED576-DA6F-372F-4799-F5247B27098C}"/>
              </a:ext>
            </a:extLst>
          </p:cNvPr>
          <p:cNvSpPr txBox="1"/>
          <p:nvPr/>
        </p:nvSpPr>
        <p:spPr>
          <a:xfrm>
            <a:off x="7001185" y="2842508"/>
            <a:ext cx="4889823" cy="1938992"/>
          </a:xfrm>
          <a:prstGeom prst="rect">
            <a:avLst/>
          </a:prstGeom>
          <a:noFill/>
        </p:spPr>
        <p:txBody>
          <a:bodyPr wrap="square" rtlCol="0">
            <a:spAutoFit/>
          </a:bodyPr>
          <a:lstStyle/>
          <a:p>
            <a:pPr algn="l"/>
            <a:r>
              <a:rPr lang="zh-CN" altLang="en-US" sz="2400" dirty="0">
                <a:solidFill>
                  <a:srgbClr val="4D4D4D"/>
                </a:solidFill>
                <a:latin typeface="-apple-system"/>
              </a:rPr>
              <a:t>测试集评估数据：</a:t>
            </a:r>
            <a:endParaRPr lang="en-US" altLang="zh-CN" sz="2400" dirty="0">
              <a:solidFill>
                <a:srgbClr val="4D4D4D"/>
              </a:solidFill>
              <a:latin typeface="-apple-system"/>
            </a:endParaRPr>
          </a:p>
          <a:p>
            <a:pPr algn="l"/>
            <a:endParaRPr lang="en-US" altLang="zh-CN" sz="2400" dirty="0">
              <a:solidFill>
                <a:srgbClr val="4D4D4D"/>
              </a:solidFill>
              <a:latin typeface="-apple-system"/>
            </a:endParaRPr>
          </a:p>
          <a:p>
            <a:pPr algn="l"/>
            <a:r>
              <a:rPr lang="zh-CN" altLang="en-US" sz="2400" dirty="0">
                <a:solidFill>
                  <a:srgbClr val="4D4D4D"/>
                </a:solidFill>
                <a:latin typeface="-apple-system"/>
              </a:rPr>
              <a:t>对每种信噪比分别进行准确度计算。</a:t>
            </a:r>
            <a:endParaRPr lang="en-US" altLang="zh-CN" sz="2400" dirty="0">
              <a:solidFill>
                <a:srgbClr val="4D4D4D"/>
              </a:solidFill>
              <a:latin typeface="-apple-system"/>
            </a:endParaRPr>
          </a:p>
          <a:p>
            <a:pPr algn="l"/>
            <a:r>
              <a:rPr lang="en-US" altLang="zh-CN" sz="2400" dirty="0">
                <a:solidFill>
                  <a:srgbClr val="4D4D4D"/>
                </a:solidFill>
                <a:latin typeface="-apple-system"/>
              </a:rPr>
              <a:t>0dB </a:t>
            </a:r>
            <a:r>
              <a:rPr lang="zh-CN" altLang="en-US" sz="2400" dirty="0">
                <a:solidFill>
                  <a:srgbClr val="4D4D4D"/>
                </a:solidFill>
                <a:latin typeface="-apple-system"/>
              </a:rPr>
              <a:t>时为</a:t>
            </a:r>
            <a:r>
              <a:rPr lang="en-US" altLang="zh-CN" sz="2400" dirty="0">
                <a:solidFill>
                  <a:srgbClr val="4D4D4D"/>
                </a:solidFill>
                <a:latin typeface="-apple-system"/>
              </a:rPr>
              <a:t>0.599</a:t>
            </a:r>
            <a:r>
              <a:rPr lang="zh-CN" altLang="en-US" sz="2400" dirty="0">
                <a:solidFill>
                  <a:srgbClr val="4D4D4D"/>
                </a:solidFill>
                <a:latin typeface="-apple-system"/>
              </a:rPr>
              <a:t>，</a:t>
            </a:r>
            <a:r>
              <a:rPr lang="en-US" altLang="zh-CN" sz="2400" dirty="0">
                <a:solidFill>
                  <a:srgbClr val="4D4D4D"/>
                </a:solidFill>
                <a:latin typeface="-apple-system"/>
              </a:rPr>
              <a:t>8dB </a:t>
            </a:r>
            <a:r>
              <a:rPr lang="zh-CN" altLang="en-US" sz="2400" dirty="0">
                <a:solidFill>
                  <a:srgbClr val="4D4D4D"/>
                </a:solidFill>
                <a:latin typeface="-apple-system"/>
              </a:rPr>
              <a:t>之后都在</a:t>
            </a:r>
            <a:r>
              <a:rPr lang="en-US" altLang="zh-CN" sz="2400" dirty="0">
                <a:solidFill>
                  <a:srgbClr val="4D4D4D"/>
                </a:solidFill>
                <a:latin typeface="-apple-system"/>
              </a:rPr>
              <a:t>0.9</a:t>
            </a:r>
            <a:r>
              <a:rPr lang="zh-CN" altLang="en-US" sz="2400" dirty="0">
                <a:solidFill>
                  <a:srgbClr val="4D4D4D"/>
                </a:solidFill>
                <a:latin typeface="-apple-system"/>
              </a:rPr>
              <a:t>以上，而</a:t>
            </a:r>
            <a:r>
              <a:rPr lang="en-US" altLang="zh-CN" sz="2400" dirty="0">
                <a:solidFill>
                  <a:srgbClr val="4D4D4D"/>
                </a:solidFill>
                <a:latin typeface="-apple-system"/>
              </a:rPr>
              <a:t>30dB </a:t>
            </a:r>
            <a:r>
              <a:rPr lang="zh-CN" altLang="en-US" sz="2400" dirty="0">
                <a:solidFill>
                  <a:srgbClr val="4D4D4D"/>
                </a:solidFill>
                <a:latin typeface="-apple-system"/>
              </a:rPr>
              <a:t>时为最高值 </a:t>
            </a:r>
            <a:r>
              <a:rPr lang="en-US" altLang="zh-CN" sz="2400" dirty="0">
                <a:solidFill>
                  <a:srgbClr val="4D4D4D"/>
                </a:solidFill>
                <a:latin typeface="-apple-system"/>
              </a:rPr>
              <a:t>0.96</a:t>
            </a:r>
          </a:p>
        </p:txBody>
      </p:sp>
      <p:pic>
        <p:nvPicPr>
          <p:cNvPr id="4" name="图片 3">
            <a:extLst>
              <a:ext uri="{FF2B5EF4-FFF2-40B4-BE49-F238E27FC236}">
                <a16:creationId xmlns:a16="http://schemas.microsoft.com/office/drawing/2014/main" id="{FBA41F13-7850-9B57-7126-F775BDF841AA}"/>
              </a:ext>
            </a:extLst>
          </p:cNvPr>
          <p:cNvPicPr>
            <a:picLocks noChangeAspect="1"/>
          </p:cNvPicPr>
          <p:nvPr/>
        </p:nvPicPr>
        <p:blipFill>
          <a:blip r:embed="rId3"/>
          <a:stretch>
            <a:fillRect/>
          </a:stretch>
        </p:blipFill>
        <p:spPr>
          <a:xfrm>
            <a:off x="425752" y="1777882"/>
            <a:ext cx="6267772" cy="4572235"/>
          </a:xfrm>
          <a:prstGeom prst="rect">
            <a:avLst/>
          </a:prstGeom>
        </p:spPr>
      </p:pic>
    </p:spTree>
    <p:extLst>
      <p:ext uri="{BB962C8B-B14F-4D97-AF65-F5344CB8AC3E}">
        <p14:creationId xmlns:p14="http://schemas.microsoft.com/office/powerpoint/2010/main" val="40102168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88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34" name="直接连接符 33"/>
          <p:cNvCxnSpPr>
            <a:cxnSpLocks/>
          </p:cNvCxnSpPr>
          <p:nvPr/>
        </p:nvCxnSpPr>
        <p:spPr>
          <a:xfrm>
            <a:off x="425752" y="1528840"/>
            <a:ext cx="14825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49949720-0D91-A596-613F-93999B49B31E}"/>
              </a:ext>
            </a:extLst>
          </p:cNvPr>
          <p:cNvCxnSpPr/>
          <p:nvPr/>
        </p:nvCxnSpPr>
        <p:spPr>
          <a:xfrm>
            <a:off x="8763845"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41F3322B-FB60-9AE0-1914-962B4E2A2FD9}"/>
              </a:ext>
            </a:extLst>
          </p:cNvPr>
          <p:cNvSpPr/>
          <p:nvPr/>
        </p:nvSpPr>
        <p:spPr>
          <a:xfrm>
            <a:off x="7010077" y="11996"/>
            <a:ext cx="1762660" cy="792000"/>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59" name="直接连接符 58">
            <a:extLst>
              <a:ext uri="{FF2B5EF4-FFF2-40B4-BE49-F238E27FC236}">
                <a16:creationId xmlns:a16="http://schemas.microsoft.com/office/drawing/2014/main" id="{359B21F5-8F57-525A-7576-9D59BAFFADC2}"/>
              </a:ext>
            </a:extLst>
          </p:cNvPr>
          <p:cNvCxnSpPr/>
          <p:nvPr/>
        </p:nvCxnSpPr>
        <p:spPr>
          <a:xfrm>
            <a:off x="10171368" y="286507"/>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TextBox 6">
            <a:extLst>
              <a:ext uri="{FF2B5EF4-FFF2-40B4-BE49-F238E27FC236}">
                <a16:creationId xmlns:a16="http://schemas.microsoft.com/office/drawing/2014/main" id="{2BA1BEC7-7D95-8BAB-54BC-27D9519ABEFC}"/>
              </a:ext>
            </a:extLst>
          </p:cNvPr>
          <p:cNvSpPr txBox="1"/>
          <p:nvPr/>
        </p:nvSpPr>
        <p:spPr>
          <a:xfrm>
            <a:off x="2651195" y="236420"/>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Background</a:t>
            </a:r>
          </a:p>
        </p:txBody>
      </p:sp>
      <p:sp>
        <p:nvSpPr>
          <p:cNvPr id="61" name="TextBox 7">
            <a:extLst>
              <a:ext uri="{FF2B5EF4-FFF2-40B4-BE49-F238E27FC236}">
                <a16:creationId xmlns:a16="http://schemas.microsoft.com/office/drawing/2014/main" id="{97ECCEC5-9407-9758-04EC-A295C88FBE42}"/>
              </a:ext>
            </a:extLst>
          </p:cNvPr>
          <p:cNvSpPr txBox="1"/>
          <p:nvPr/>
        </p:nvSpPr>
        <p:spPr>
          <a:xfrm>
            <a:off x="4399543" y="236418"/>
            <a:ext cx="2391339"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Algorithm and Theory</a:t>
            </a:r>
          </a:p>
        </p:txBody>
      </p:sp>
      <p:sp>
        <p:nvSpPr>
          <p:cNvPr id="62" name="TextBox 9">
            <a:extLst>
              <a:ext uri="{FF2B5EF4-FFF2-40B4-BE49-F238E27FC236}">
                <a16:creationId xmlns:a16="http://schemas.microsoft.com/office/drawing/2014/main" id="{09515C4E-CC7F-B4B7-87D4-556D59289AE5}"/>
              </a:ext>
            </a:extLst>
          </p:cNvPr>
          <p:cNvSpPr txBox="1"/>
          <p:nvPr/>
        </p:nvSpPr>
        <p:spPr>
          <a:xfrm>
            <a:off x="7219407" y="243981"/>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Experiment</a:t>
            </a:r>
          </a:p>
        </p:txBody>
      </p:sp>
      <p:sp>
        <p:nvSpPr>
          <p:cNvPr id="63" name="TextBox 10">
            <a:extLst>
              <a:ext uri="{FF2B5EF4-FFF2-40B4-BE49-F238E27FC236}">
                <a16:creationId xmlns:a16="http://schemas.microsoft.com/office/drawing/2014/main" id="{098A9111-FBE9-B2CA-1F96-861C4409B53A}"/>
              </a:ext>
            </a:extLst>
          </p:cNvPr>
          <p:cNvSpPr txBox="1"/>
          <p:nvPr/>
        </p:nvSpPr>
        <p:spPr>
          <a:xfrm>
            <a:off x="9039329" y="236417"/>
            <a:ext cx="830903"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Results</a:t>
            </a:r>
          </a:p>
        </p:txBody>
      </p:sp>
      <p:sp>
        <p:nvSpPr>
          <p:cNvPr id="64" name="TextBox 11">
            <a:extLst>
              <a:ext uri="{FF2B5EF4-FFF2-40B4-BE49-F238E27FC236}">
                <a16:creationId xmlns:a16="http://schemas.microsoft.com/office/drawing/2014/main" id="{4BBCBE9C-81AB-2D3B-4F4C-5467306A530B}"/>
              </a:ext>
            </a:extLst>
          </p:cNvPr>
          <p:cNvSpPr txBox="1"/>
          <p:nvPr/>
        </p:nvSpPr>
        <p:spPr>
          <a:xfrm>
            <a:off x="10446841" y="236418"/>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Conclusions</a:t>
            </a:r>
          </a:p>
        </p:txBody>
      </p:sp>
      <p:cxnSp>
        <p:nvCxnSpPr>
          <p:cNvPr id="65" name="直接连接符 64">
            <a:extLst>
              <a:ext uri="{FF2B5EF4-FFF2-40B4-BE49-F238E27FC236}">
                <a16:creationId xmlns:a16="http://schemas.microsoft.com/office/drawing/2014/main" id="{410CC456-EEE7-AA53-E105-120F6E50F5C0}"/>
              </a:ext>
            </a:extLst>
          </p:cNvPr>
          <p:cNvCxnSpPr/>
          <p:nvPr/>
        </p:nvCxnSpPr>
        <p:spPr>
          <a:xfrm>
            <a:off x="7001185" y="285089"/>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F79659ED-B127-E5D2-A553-317FB5AE8192}"/>
              </a:ext>
            </a:extLst>
          </p:cNvPr>
          <p:cNvCxnSpPr/>
          <p:nvPr/>
        </p:nvCxnSpPr>
        <p:spPr>
          <a:xfrm>
            <a:off x="4203651"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TextBox 6">
            <a:extLst>
              <a:ext uri="{FF2B5EF4-FFF2-40B4-BE49-F238E27FC236}">
                <a16:creationId xmlns:a16="http://schemas.microsoft.com/office/drawing/2014/main" id="{756F6D3A-E116-8D31-432B-7CA5B801AE0D}"/>
              </a:ext>
            </a:extLst>
          </p:cNvPr>
          <p:cNvSpPr txBox="1"/>
          <p:nvPr/>
        </p:nvSpPr>
        <p:spPr>
          <a:xfrm>
            <a:off x="267751" y="1144902"/>
            <a:ext cx="2383444" cy="383938"/>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3.6 </a:t>
            </a:r>
            <a:r>
              <a:rPr kumimoji="0" lang="zh-CN" altLang="en-US"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真实</a:t>
            </a:r>
            <a:r>
              <a:rPr lang="zh-CN" altLang="en-US" sz="1865" b="1" dirty="0">
                <a:solidFill>
                  <a:prstClr val="black">
                    <a:lumMod val="65000"/>
                    <a:lumOff val="35000"/>
                  </a:prstClr>
                </a:solidFill>
                <a:latin typeface="微软雅黑" panose="020B0503020204020204" pitchFamily="34" charset="-122"/>
                <a:ea typeface="微软雅黑" panose="020B0503020204020204" pitchFamily="34" charset="-122"/>
              </a:rPr>
              <a:t>信号测试</a:t>
            </a:r>
            <a:endParaRPr kumimoji="0" lang="zh-CN" altLang="en-US"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sp>
        <p:nvSpPr>
          <p:cNvPr id="12" name="文本框 11">
            <a:extLst>
              <a:ext uri="{FF2B5EF4-FFF2-40B4-BE49-F238E27FC236}">
                <a16:creationId xmlns:a16="http://schemas.microsoft.com/office/drawing/2014/main" id="{C90ED576-DA6F-372F-4799-F5247B27098C}"/>
              </a:ext>
            </a:extLst>
          </p:cNvPr>
          <p:cNvSpPr txBox="1"/>
          <p:nvPr/>
        </p:nvSpPr>
        <p:spPr>
          <a:xfrm>
            <a:off x="7563092" y="2350977"/>
            <a:ext cx="4614280" cy="3785652"/>
          </a:xfrm>
          <a:prstGeom prst="rect">
            <a:avLst/>
          </a:prstGeom>
          <a:noFill/>
        </p:spPr>
        <p:txBody>
          <a:bodyPr wrap="square" rtlCol="0">
            <a:spAutoFit/>
          </a:bodyPr>
          <a:lstStyle/>
          <a:p>
            <a:pPr algn="l"/>
            <a:r>
              <a:rPr lang="zh-CN" altLang="en-US" sz="2400" dirty="0">
                <a:solidFill>
                  <a:srgbClr val="4D4D4D"/>
                </a:solidFill>
                <a:latin typeface="-apple-system"/>
              </a:rPr>
              <a:t>真实信号测试：</a:t>
            </a:r>
            <a:endParaRPr lang="en-US" altLang="zh-CN" sz="2400" dirty="0">
              <a:solidFill>
                <a:srgbClr val="4D4D4D"/>
              </a:solidFill>
              <a:latin typeface="-apple-system"/>
            </a:endParaRPr>
          </a:p>
          <a:p>
            <a:pPr algn="l"/>
            <a:endParaRPr lang="en-US" altLang="zh-CN" sz="2400" dirty="0">
              <a:solidFill>
                <a:srgbClr val="4D4D4D"/>
              </a:solidFill>
              <a:latin typeface="-apple-system"/>
            </a:endParaRPr>
          </a:p>
          <a:p>
            <a:pPr algn="l"/>
            <a:r>
              <a:rPr lang="zh-CN" altLang="en-US" sz="2400" dirty="0">
                <a:solidFill>
                  <a:srgbClr val="4D4D4D"/>
                </a:solidFill>
                <a:latin typeface="-apple-system"/>
              </a:rPr>
              <a:t>对给的</a:t>
            </a:r>
            <a:r>
              <a:rPr lang="en-US" altLang="zh-CN" sz="2400" dirty="0">
                <a:solidFill>
                  <a:srgbClr val="4D4D4D"/>
                </a:solidFill>
                <a:latin typeface="-apple-system"/>
              </a:rPr>
              <a:t>8PSK, 64QAM, BPSK, OQPSK, QPSK</a:t>
            </a:r>
            <a:r>
              <a:rPr lang="zh-CN" altLang="en-US" sz="2400" dirty="0">
                <a:solidFill>
                  <a:srgbClr val="4D4D4D"/>
                </a:solidFill>
                <a:latin typeface="-apple-system"/>
              </a:rPr>
              <a:t>五种调制模式的实际信号分别进行预测。</a:t>
            </a:r>
            <a:endParaRPr lang="en-US" altLang="zh-CN" sz="2400" dirty="0">
              <a:solidFill>
                <a:srgbClr val="4D4D4D"/>
              </a:solidFill>
              <a:latin typeface="-apple-system"/>
            </a:endParaRPr>
          </a:p>
          <a:p>
            <a:pPr algn="l"/>
            <a:endParaRPr lang="en-US" altLang="zh-CN" sz="2400" dirty="0">
              <a:solidFill>
                <a:srgbClr val="4D4D4D"/>
              </a:solidFill>
              <a:latin typeface="-apple-system"/>
            </a:endParaRPr>
          </a:p>
          <a:p>
            <a:pPr algn="l"/>
            <a:r>
              <a:rPr lang="zh-CN" altLang="en-US" sz="2400" dirty="0">
                <a:solidFill>
                  <a:srgbClr val="4D4D4D"/>
                </a:solidFill>
                <a:latin typeface="-apple-system"/>
              </a:rPr>
              <a:t>其中</a:t>
            </a:r>
            <a:r>
              <a:rPr lang="en-US" altLang="zh-CN" sz="2400" dirty="0">
                <a:solidFill>
                  <a:srgbClr val="4D4D4D"/>
                </a:solidFill>
                <a:latin typeface="-apple-system"/>
              </a:rPr>
              <a:t>8PSK</a:t>
            </a:r>
            <a:r>
              <a:rPr lang="zh-CN" altLang="en-US" sz="2400" dirty="0">
                <a:solidFill>
                  <a:srgbClr val="4D4D4D"/>
                </a:solidFill>
                <a:latin typeface="-apple-system"/>
              </a:rPr>
              <a:t>准确度约为</a:t>
            </a:r>
            <a:r>
              <a:rPr lang="en-US" altLang="zh-CN" sz="2400" dirty="0">
                <a:solidFill>
                  <a:srgbClr val="4D4D4D"/>
                </a:solidFill>
                <a:latin typeface="-apple-system"/>
              </a:rPr>
              <a:t>70%</a:t>
            </a:r>
            <a:r>
              <a:rPr lang="zh-CN" altLang="en-US" sz="2400" dirty="0">
                <a:solidFill>
                  <a:srgbClr val="4D4D4D"/>
                </a:solidFill>
                <a:latin typeface="-apple-system"/>
              </a:rPr>
              <a:t>，</a:t>
            </a:r>
            <a:r>
              <a:rPr lang="en-US" altLang="zh-CN" sz="2400" dirty="0">
                <a:solidFill>
                  <a:srgbClr val="4D4D4D"/>
                </a:solidFill>
                <a:latin typeface="-apple-system"/>
              </a:rPr>
              <a:t>64QAM</a:t>
            </a:r>
            <a:r>
              <a:rPr lang="zh-CN" altLang="en-US" sz="2400" dirty="0">
                <a:solidFill>
                  <a:srgbClr val="4D4D4D"/>
                </a:solidFill>
                <a:latin typeface="-apple-system"/>
              </a:rPr>
              <a:t>为</a:t>
            </a:r>
            <a:r>
              <a:rPr lang="en-US" altLang="zh-CN" sz="2400" dirty="0">
                <a:solidFill>
                  <a:srgbClr val="4D4D4D"/>
                </a:solidFill>
                <a:latin typeface="-apple-system"/>
              </a:rPr>
              <a:t>99%</a:t>
            </a:r>
            <a:r>
              <a:rPr lang="zh-CN" altLang="en-US" sz="2400" dirty="0">
                <a:solidFill>
                  <a:srgbClr val="4D4D4D"/>
                </a:solidFill>
                <a:latin typeface="-apple-system"/>
              </a:rPr>
              <a:t>，不过全部都识别成了</a:t>
            </a:r>
            <a:r>
              <a:rPr lang="en-US" altLang="zh-CN" sz="2400" dirty="0">
                <a:solidFill>
                  <a:srgbClr val="4D4D4D"/>
                </a:solidFill>
                <a:latin typeface="-apple-system"/>
              </a:rPr>
              <a:t>32QAM</a:t>
            </a:r>
            <a:r>
              <a:rPr lang="zh-CN" altLang="en-US" sz="2400" dirty="0">
                <a:solidFill>
                  <a:srgbClr val="4D4D4D"/>
                </a:solidFill>
                <a:latin typeface="-apple-system"/>
              </a:rPr>
              <a:t>。而剩下三种都识别不出来了。</a:t>
            </a:r>
            <a:endParaRPr lang="en-US" altLang="zh-CN" sz="2400" dirty="0">
              <a:solidFill>
                <a:srgbClr val="4D4D4D"/>
              </a:solidFill>
              <a:latin typeface="-apple-system"/>
            </a:endParaRPr>
          </a:p>
        </p:txBody>
      </p:sp>
      <p:pic>
        <p:nvPicPr>
          <p:cNvPr id="3" name="图片 2">
            <a:extLst>
              <a:ext uri="{FF2B5EF4-FFF2-40B4-BE49-F238E27FC236}">
                <a16:creationId xmlns:a16="http://schemas.microsoft.com/office/drawing/2014/main" id="{21209EAB-3C6B-8284-1CD8-8A62B204EB53}"/>
              </a:ext>
            </a:extLst>
          </p:cNvPr>
          <p:cNvPicPr>
            <a:picLocks noChangeAspect="1"/>
          </p:cNvPicPr>
          <p:nvPr/>
        </p:nvPicPr>
        <p:blipFill>
          <a:blip r:embed="rId3"/>
          <a:stretch>
            <a:fillRect/>
          </a:stretch>
        </p:blipFill>
        <p:spPr>
          <a:xfrm>
            <a:off x="425752" y="2072420"/>
            <a:ext cx="6636091" cy="4064209"/>
          </a:xfrm>
          <a:prstGeom prst="rect">
            <a:avLst/>
          </a:prstGeom>
        </p:spPr>
      </p:pic>
    </p:spTree>
    <p:extLst>
      <p:ext uri="{BB962C8B-B14F-4D97-AF65-F5344CB8AC3E}">
        <p14:creationId xmlns:p14="http://schemas.microsoft.com/office/powerpoint/2010/main" val="3982611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nvSpPr>
        <p:spPr>
          <a:xfrm rot="5400000">
            <a:off x="4418410" y="-915592"/>
            <a:ext cx="3355181" cy="12192002"/>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257690" y="283884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509362" y="3297459"/>
            <a:ext cx="1046056"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 4</a:t>
            </a:r>
          </a:p>
        </p:txBody>
      </p:sp>
      <p:sp>
        <p:nvSpPr>
          <p:cNvPr id="9" name="文本框 8"/>
          <p:cNvSpPr txBox="1"/>
          <p:nvPr/>
        </p:nvSpPr>
        <p:spPr>
          <a:xfrm>
            <a:off x="2024933" y="4894289"/>
            <a:ext cx="8014914" cy="707886"/>
          </a:xfrm>
          <a:prstGeom prst="rect">
            <a:avLst/>
          </a:prstGeom>
          <a:noFill/>
          <a:ln>
            <a:noFill/>
          </a:ln>
        </p:spPr>
        <p:txBody>
          <a:bodyPr wrap="square" rtlCol="0">
            <a:spAutoFit/>
          </a:bodyPr>
          <a:lstStyle/>
          <a:p>
            <a:pPr algn="ctr"/>
            <a:r>
              <a:rPr lang="zh-CN" altLang="en-US" sz="4000" b="1" spc="600" dirty="0">
                <a:solidFill>
                  <a:schemeClr val="bg1"/>
                </a:solidFill>
                <a:latin typeface="微软雅黑" panose="020B0503020204020204" pitchFamily="34" charset="-122"/>
                <a:ea typeface="微软雅黑" panose="020B0503020204020204" pitchFamily="34" charset="-122"/>
              </a:rPr>
              <a:t>微调及结果</a:t>
            </a:r>
            <a:endParaRPr lang="en-US" altLang="zh-CN" sz="4000" b="1" spc="6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85076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88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34" name="直接连接符 33"/>
          <p:cNvCxnSpPr>
            <a:cxnSpLocks/>
          </p:cNvCxnSpPr>
          <p:nvPr/>
        </p:nvCxnSpPr>
        <p:spPr>
          <a:xfrm>
            <a:off x="425752" y="1528840"/>
            <a:ext cx="236515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49949720-0D91-A596-613F-93999B49B31E}"/>
              </a:ext>
            </a:extLst>
          </p:cNvPr>
          <p:cNvCxnSpPr/>
          <p:nvPr/>
        </p:nvCxnSpPr>
        <p:spPr>
          <a:xfrm>
            <a:off x="8763845"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41F3322B-FB60-9AE0-1914-962B4E2A2FD9}"/>
              </a:ext>
            </a:extLst>
          </p:cNvPr>
          <p:cNvSpPr/>
          <p:nvPr/>
        </p:nvSpPr>
        <p:spPr>
          <a:xfrm>
            <a:off x="8763845" y="-1537"/>
            <a:ext cx="1407523" cy="792000"/>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59" name="直接连接符 58">
            <a:extLst>
              <a:ext uri="{FF2B5EF4-FFF2-40B4-BE49-F238E27FC236}">
                <a16:creationId xmlns:a16="http://schemas.microsoft.com/office/drawing/2014/main" id="{359B21F5-8F57-525A-7576-9D59BAFFADC2}"/>
              </a:ext>
            </a:extLst>
          </p:cNvPr>
          <p:cNvCxnSpPr/>
          <p:nvPr/>
        </p:nvCxnSpPr>
        <p:spPr>
          <a:xfrm>
            <a:off x="10171368" y="286507"/>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TextBox 6">
            <a:extLst>
              <a:ext uri="{FF2B5EF4-FFF2-40B4-BE49-F238E27FC236}">
                <a16:creationId xmlns:a16="http://schemas.microsoft.com/office/drawing/2014/main" id="{2BA1BEC7-7D95-8BAB-54BC-27D9519ABEFC}"/>
              </a:ext>
            </a:extLst>
          </p:cNvPr>
          <p:cNvSpPr txBox="1"/>
          <p:nvPr/>
        </p:nvSpPr>
        <p:spPr>
          <a:xfrm>
            <a:off x="2651195" y="236420"/>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Background</a:t>
            </a:r>
          </a:p>
        </p:txBody>
      </p:sp>
      <p:sp>
        <p:nvSpPr>
          <p:cNvPr id="61" name="TextBox 7">
            <a:extLst>
              <a:ext uri="{FF2B5EF4-FFF2-40B4-BE49-F238E27FC236}">
                <a16:creationId xmlns:a16="http://schemas.microsoft.com/office/drawing/2014/main" id="{97ECCEC5-9407-9758-04EC-A295C88FBE42}"/>
              </a:ext>
            </a:extLst>
          </p:cNvPr>
          <p:cNvSpPr txBox="1"/>
          <p:nvPr/>
        </p:nvSpPr>
        <p:spPr>
          <a:xfrm>
            <a:off x="4399543" y="236418"/>
            <a:ext cx="2391339"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Algorithm and Theory</a:t>
            </a:r>
          </a:p>
        </p:txBody>
      </p:sp>
      <p:sp>
        <p:nvSpPr>
          <p:cNvPr id="62" name="TextBox 9">
            <a:extLst>
              <a:ext uri="{FF2B5EF4-FFF2-40B4-BE49-F238E27FC236}">
                <a16:creationId xmlns:a16="http://schemas.microsoft.com/office/drawing/2014/main" id="{09515C4E-CC7F-B4B7-87D4-556D59289AE5}"/>
              </a:ext>
            </a:extLst>
          </p:cNvPr>
          <p:cNvSpPr txBox="1"/>
          <p:nvPr/>
        </p:nvSpPr>
        <p:spPr>
          <a:xfrm>
            <a:off x="7219407" y="243981"/>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Experiment</a:t>
            </a:r>
          </a:p>
        </p:txBody>
      </p:sp>
      <p:sp>
        <p:nvSpPr>
          <p:cNvPr id="63" name="TextBox 10">
            <a:extLst>
              <a:ext uri="{FF2B5EF4-FFF2-40B4-BE49-F238E27FC236}">
                <a16:creationId xmlns:a16="http://schemas.microsoft.com/office/drawing/2014/main" id="{098A9111-FBE9-B2CA-1F96-861C4409B53A}"/>
              </a:ext>
            </a:extLst>
          </p:cNvPr>
          <p:cNvSpPr txBox="1"/>
          <p:nvPr/>
        </p:nvSpPr>
        <p:spPr>
          <a:xfrm>
            <a:off x="9039329" y="236417"/>
            <a:ext cx="830903"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Results</a:t>
            </a:r>
          </a:p>
        </p:txBody>
      </p:sp>
      <p:sp>
        <p:nvSpPr>
          <p:cNvPr id="64" name="TextBox 11">
            <a:extLst>
              <a:ext uri="{FF2B5EF4-FFF2-40B4-BE49-F238E27FC236}">
                <a16:creationId xmlns:a16="http://schemas.microsoft.com/office/drawing/2014/main" id="{4BBCBE9C-81AB-2D3B-4F4C-5467306A530B}"/>
              </a:ext>
            </a:extLst>
          </p:cNvPr>
          <p:cNvSpPr txBox="1"/>
          <p:nvPr/>
        </p:nvSpPr>
        <p:spPr>
          <a:xfrm>
            <a:off x="10446841" y="236418"/>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Conclusions</a:t>
            </a:r>
          </a:p>
        </p:txBody>
      </p:sp>
      <p:cxnSp>
        <p:nvCxnSpPr>
          <p:cNvPr id="65" name="直接连接符 64">
            <a:extLst>
              <a:ext uri="{FF2B5EF4-FFF2-40B4-BE49-F238E27FC236}">
                <a16:creationId xmlns:a16="http://schemas.microsoft.com/office/drawing/2014/main" id="{410CC456-EEE7-AA53-E105-120F6E50F5C0}"/>
              </a:ext>
            </a:extLst>
          </p:cNvPr>
          <p:cNvCxnSpPr/>
          <p:nvPr/>
        </p:nvCxnSpPr>
        <p:spPr>
          <a:xfrm>
            <a:off x="7001185" y="285089"/>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F79659ED-B127-E5D2-A553-317FB5AE8192}"/>
              </a:ext>
            </a:extLst>
          </p:cNvPr>
          <p:cNvCxnSpPr/>
          <p:nvPr/>
        </p:nvCxnSpPr>
        <p:spPr>
          <a:xfrm>
            <a:off x="4203651"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TextBox 6">
            <a:extLst>
              <a:ext uri="{FF2B5EF4-FFF2-40B4-BE49-F238E27FC236}">
                <a16:creationId xmlns:a16="http://schemas.microsoft.com/office/drawing/2014/main" id="{5D10604F-1287-841E-50E2-7ECA6620F7AB}"/>
              </a:ext>
            </a:extLst>
          </p:cNvPr>
          <p:cNvSpPr txBox="1"/>
          <p:nvPr/>
        </p:nvSpPr>
        <p:spPr>
          <a:xfrm>
            <a:off x="267752" y="1144901"/>
            <a:ext cx="2620966" cy="38393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865" b="1" dirty="0">
                <a:solidFill>
                  <a:prstClr val="black">
                    <a:lumMod val="65000"/>
                    <a:lumOff val="35000"/>
                  </a:prstClr>
                </a:solidFill>
                <a:latin typeface="微软雅黑" panose="020B0503020204020204" pitchFamily="34" charset="-122"/>
                <a:ea typeface="微软雅黑" panose="020B0503020204020204" pitchFamily="34" charset="-122"/>
              </a:rPr>
              <a:t>4.1</a:t>
            </a:r>
            <a:r>
              <a:rPr kumimoji="0" lang="en-US" altLang="zh-CN"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 </a:t>
            </a:r>
            <a:r>
              <a:rPr kumimoji="0" lang="zh-CN" altLang="en-US"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微调</a:t>
            </a:r>
          </a:p>
        </p:txBody>
      </p:sp>
    </p:spTree>
    <p:extLst>
      <p:ext uri="{BB962C8B-B14F-4D97-AF65-F5344CB8AC3E}">
        <p14:creationId xmlns:p14="http://schemas.microsoft.com/office/powerpoint/2010/main" val="145358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 name="圆角矩形 16"/>
          <p:cNvSpPr/>
          <p:nvPr/>
        </p:nvSpPr>
        <p:spPr>
          <a:xfrm>
            <a:off x="-1856525" y="1781721"/>
            <a:ext cx="5862114" cy="3272071"/>
          </a:xfrm>
          <a:prstGeom prst="roundRect">
            <a:avLst>
              <a:gd name="adj" fmla="val 50000"/>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1556426" y="1998319"/>
            <a:ext cx="5261917" cy="2861362"/>
          </a:xfrm>
          <a:prstGeom prst="roundRect">
            <a:avLst>
              <a:gd name="adj" fmla="val 50000"/>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5622308" y="1667334"/>
            <a:ext cx="911156" cy="577144"/>
          </a:xfrm>
          <a:prstGeom prst="roundRect">
            <a:avLst>
              <a:gd name="adj" fmla="val 50000"/>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nvSpPr>
        <p:spPr>
          <a:xfrm>
            <a:off x="5622308" y="2635259"/>
            <a:ext cx="911156" cy="577144"/>
          </a:xfrm>
          <a:prstGeom prst="roundRect">
            <a:avLst>
              <a:gd name="adj" fmla="val 50000"/>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nvSpPr>
        <p:spPr>
          <a:xfrm>
            <a:off x="5622308" y="3603184"/>
            <a:ext cx="911156" cy="577144"/>
          </a:xfrm>
          <a:prstGeom prst="roundRect">
            <a:avLst>
              <a:gd name="adj" fmla="val 50000"/>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nvSpPr>
        <p:spPr>
          <a:xfrm>
            <a:off x="5622308" y="4571109"/>
            <a:ext cx="911156" cy="577144"/>
          </a:xfrm>
          <a:prstGeom prst="roundRect">
            <a:avLst>
              <a:gd name="adj" fmla="val 50000"/>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59" name="圆角矩形 58"/>
          <p:cNvSpPr/>
          <p:nvPr/>
        </p:nvSpPr>
        <p:spPr>
          <a:xfrm>
            <a:off x="6727208" y="1667334"/>
            <a:ext cx="3476556" cy="577144"/>
          </a:xfrm>
          <a:prstGeom prst="roundRect">
            <a:avLst>
              <a:gd name="adj" fmla="val 50000"/>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项目背景</a:t>
            </a:r>
          </a:p>
        </p:txBody>
      </p:sp>
      <p:sp>
        <p:nvSpPr>
          <p:cNvPr id="60" name="圆角矩形 59"/>
          <p:cNvSpPr/>
          <p:nvPr/>
        </p:nvSpPr>
        <p:spPr>
          <a:xfrm>
            <a:off x="6727208" y="2635259"/>
            <a:ext cx="3476556" cy="577144"/>
          </a:xfrm>
          <a:prstGeom prst="roundRect">
            <a:avLst>
              <a:gd name="adj" fmla="val 50000"/>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算法和理论</a:t>
            </a:r>
          </a:p>
        </p:txBody>
      </p:sp>
      <p:sp>
        <p:nvSpPr>
          <p:cNvPr id="61" name="圆角矩形 60"/>
          <p:cNvSpPr/>
          <p:nvPr/>
        </p:nvSpPr>
        <p:spPr>
          <a:xfrm>
            <a:off x="6727208" y="3603184"/>
            <a:ext cx="3476556" cy="577144"/>
          </a:xfrm>
          <a:prstGeom prst="roundRect">
            <a:avLst>
              <a:gd name="adj" fmla="val 50000"/>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模型实现与评估</a:t>
            </a:r>
          </a:p>
        </p:txBody>
      </p:sp>
      <p:sp>
        <p:nvSpPr>
          <p:cNvPr id="62" name="圆角矩形 61"/>
          <p:cNvSpPr/>
          <p:nvPr/>
        </p:nvSpPr>
        <p:spPr>
          <a:xfrm>
            <a:off x="6727208" y="4571109"/>
            <a:ext cx="3476556" cy="577144"/>
          </a:xfrm>
          <a:prstGeom prst="roundRect">
            <a:avLst>
              <a:gd name="adj" fmla="val 50000"/>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微调及结果</a:t>
            </a:r>
          </a:p>
        </p:txBody>
      </p:sp>
      <p:sp>
        <p:nvSpPr>
          <p:cNvPr id="64" name="TextBox 78"/>
          <p:cNvSpPr txBox="1"/>
          <p:nvPr/>
        </p:nvSpPr>
        <p:spPr>
          <a:xfrm>
            <a:off x="244934" y="3075056"/>
            <a:ext cx="3055324" cy="707886"/>
          </a:xfrm>
          <a:prstGeom prst="rect">
            <a:avLst/>
          </a:prstGeom>
          <a:noFill/>
        </p:spPr>
        <p:txBody>
          <a:bodyPr wrap="none" rtlCol="0">
            <a:spAutoFit/>
          </a:bodyPr>
          <a:lstStyle/>
          <a:p>
            <a:pPr algn="ctr"/>
            <a:r>
              <a:rPr lang="en-US" altLang="zh-CN" sz="4000" b="1" dirty="0">
                <a:solidFill>
                  <a:schemeClr val="bg1"/>
                </a:solidFill>
                <a:latin typeface="微软雅黑" panose="020B0503020204020204" pitchFamily="34" charset="-122"/>
                <a:ea typeface="微软雅黑" panose="020B0503020204020204" pitchFamily="34" charset="-122"/>
              </a:rPr>
              <a:t>CONTENTS</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nvSpPr>
        <p:spPr>
          <a:xfrm rot="5400000">
            <a:off x="4418410" y="-915592"/>
            <a:ext cx="3355181" cy="12192002"/>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257690" y="283884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509362" y="3297459"/>
            <a:ext cx="1046056"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 1</a:t>
            </a:r>
          </a:p>
        </p:txBody>
      </p:sp>
      <p:sp>
        <p:nvSpPr>
          <p:cNvPr id="9" name="文本框 8"/>
          <p:cNvSpPr txBox="1"/>
          <p:nvPr/>
        </p:nvSpPr>
        <p:spPr>
          <a:xfrm>
            <a:off x="3077472" y="4932665"/>
            <a:ext cx="5537198" cy="707886"/>
          </a:xfrm>
          <a:prstGeom prst="rect">
            <a:avLst/>
          </a:prstGeom>
          <a:noFill/>
          <a:ln>
            <a:noFill/>
          </a:ln>
        </p:spPr>
        <p:txBody>
          <a:bodyPr wrap="square" rtlCol="0">
            <a:spAutoFit/>
          </a:bodyPr>
          <a:lstStyle/>
          <a:p>
            <a:pPr algn="ctr"/>
            <a:r>
              <a:rPr lang="zh-CN" altLang="en-US" sz="4000" b="1" spc="600" dirty="0">
                <a:solidFill>
                  <a:schemeClr val="bg1"/>
                </a:solidFill>
                <a:latin typeface="微软雅黑" panose="020B0503020204020204" pitchFamily="34" charset="-122"/>
                <a:ea typeface="微软雅黑" panose="020B0503020204020204" pitchFamily="34" charset="-122"/>
              </a:rPr>
              <a:t>项目背景</a:t>
            </a:r>
          </a:p>
        </p:txBody>
      </p:sp>
    </p:spTree>
    <p:extLst>
      <p:ext uri="{BB962C8B-B14F-4D97-AF65-F5344CB8AC3E}">
        <p14:creationId xmlns:p14="http://schemas.microsoft.com/office/powerpoint/2010/main" val="863080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763845"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2474056" y="-557"/>
            <a:ext cx="1666001" cy="792000"/>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171368" y="286507"/>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2651195" y="236420"/>
            <a:ext cx="1344000"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Background</a:t>
            </a:r>
          </a:p>
        </p:txBody>
      </p:sp>
      <p:sp>
        <p:nvSpPr>
          <p:cNvPr id="27" name="TextBox 7"/>
          <p:cNvSpPr txBox="1"/>
          <p:nvPr/>
        </p:nvSpPr>
        <p:spPr>
          <a:xfrm>
            <a:off x="4399543" y="236418"/>
            <a:ext cx="2391339"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Algorithm and Theory</a:t>
            </a:r>
          </a:p>
        </p:txBody>
      </p:sp>
      <p:sp>
        <p:nvSpPr>
          <p:cNvPr id="28" name="TextBox 9"/>
          <p:cNvSpPr txBox="1"/>
          <p:nvPr/>
        </p:nvSpPr>
        <p:spPr>
          <a:xfrm>
            <a:off x="7219407" y="243981"/>
            <a:ext cx="1344000"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Experiment</a:t>
            </a:r>
          </a:p>
        </p:txBody>
      </p:sp>
      <p:sp>
        <p:nvSpPr>
          <p:cNvPr id="29" name="TextBox 10"/>
          <p:cNvSpPr txBox="1"/>
          <p:nvPr/>
        </p:nvSpPr>
        <p:spPr>
          <a:xfrm>
            <a:off x="9039329" y="236417"/>
            <a:ext cx="830903"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Results</a:t>
            </a:r>
          </a:p>
        </p:txBody>
      </p:sp>
      <p:sp>
        <p:nvSpPr>
          <p:cNvPr id="30" name="TextBox 11"/>
          <p:cNvSpPr txBox="1"/>
          <p:nvPr/>
        </p:nvSpPr>
        <p:spPr>
          <a:xfrm>
            <a:off x="10446841" y="236418"/>
            <a:ext cx="1344000"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Conclusions</a:t>
            </a:r>
          </a:p>
        </p:txBody>
      </p:sp>
      <p:cxnSp>
        <p:nvCxnSpPr>
          <p:cNvPr id="31" name="直接连接符 30"/>
          <p:cNvCxnSpPr/>
          <p:nvPr/>
        </p:nvCxnSpPr>
        <p:spPr>
          <a:xfrm>
            <a:off x="7001185" y="285089"/>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525532" y="1171311"/>
            <a:ext cx="2200440"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概述</a:t>
            </a:r>
          </a:p>
        </p:txBody>
      </p:sp>
      <p:sp>
        <p:nvSpPr>
          <p:cNvPr id="51" name="学论网-矩形 1"/>
          <p:cNvSpPr/>
          <p:nvPr/>
        </p:nvSpPr>
        <p:spPr>
          <a:xfrm>
            <a:off x="926485" y="1708512"/>
            <a:ext cx="10222390" cy="583578"/>
          </a:xfrm>
          <a:prstGeom prst="rect">
            <a:avLst/>
          </a:prstGeom>
          <a:solidFill>
            <a:srgbClr val="1F2951"/>
          </a:solidFill>
          <a:ln w="12700" cap="flat" cmpd="sng" algn="ctr">
            <a:solidFill>
              <a:srgbClr val="448AD7"/>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调制识别</a:t>
            </a:r>
          </a:p>
        </p:txBody>
      </p:sp>
      <p:sp>
        <p:nvSpPr>
          <p:cNvPr id="36" name="文本框 35">
            <a:extLst>
              <a:ext uri="{FF2B5EF4-FFF2-40B4-BE49-F238E27FC236}">
                <a16:creationId xmlns:a16="http://schemas.microsoft.com/office/drawing/2014/main" id="{E412039B-F62A-B086-975A-3204CEA1234B}"/>
              </a:ext>
            </a:extLst>
          </p:cNvPr>
          <p:cNvSpPr txBox="1"/>
          <p:nvPr/>
        </p:nvSpPr>
        <p:spPr>
          <a:xfrm>
            <a:off x="847103" y="2586436"/>
            <a:ext cx="10383084" cy="1015663"/>
          </a:xfrm>
          <a:prstGeom prst="rect">
            <a:avLst/>
          </a:prstGeom>
          <a:noFill/>
        </p:spPr>
        <p:txBody>
          <a:bodyPr wrap="square" rtlCol="0">
            <a:spAutoFit/>
          </a:bodyPr>
          <a:lstStyle/>
          <a:p>
            <a:pPr algn="l"/>
            <a:r>
              <a:rPr lang="zh-CN" altLang="en-US" sz="2000" b="1" i="0" dirty="0">
                <a:effectLst/>
                <a:latin typeface="-apple-system"/>
              </a:rPr>
              <a:t>通信信号的调制识别</a:t>
            </a:r>
            <a:r>
              <a:rPr lang="zh-CN" altLang="en-US" sz="2000" b="0" i="0" dirty="0">
                <a:effectLst/>
                <a:latin typeface="-apple-system"/>
              </a:rPr>
              <a:t>是指在</a:t>
            </a:r>
            <a:r>
              <a:rPr lang="zh-CN" altLang="en-US" sz="2000" b="1" i="0" dirty="0">
                <a:effectLst/>
                <a:latin typeface="-apple-system"/>
              </a:rPr>
              <a:t>未知调制信息内容</a:t>
            </a:r>
            <a:r>
              <a:rPr lang="zh-CN" altLang="en-US" sz="2000" b="0" i="0" dirty="0">
                <a:effectLst/>
                <a:latin typeface="-apple-system"/>
              </a:rPr>
              <a:t>以及</a:t>
            </a:r>
            <a:r>
              <a:rPr lang="zh-CN" altLang="en-US" sz="2000" b="1" i="0" dirty="0">
                <a:effectLst/>
                <a:latin typeface="-apple-system"/>
              </a:rPr>
              <a:t>调制参数</a:t>
            </a:r>
            <a:r>
              <a:rPr lang="zh-CN" altLang="en-US" sz="2000" b="0" i="0" dirty="0">
                <a:effectLst/>
                <a:latin typeface="-apple-system"/>
              </a:rPr>
              <a:t>的前提下，判断出信号所采用的调制方式并估计出某些调制参数，为解调器正确选择解调算法提供参数依据，最终获得有用的信息内容的过程。</a:t>
            </a:r>
          </a:p>
        </p:txBody>
      </p:sp>
      <p:pic>
        <p:nvPicPr>
          <p:cNvPr id="4" name="图片 3">
            <a:extLst>
              <a:ext uri="{FF2B5EF4-FFF2-40B4-BE49-F238E27FC236}">
                <a16:creationId xmlns:a16="http://schemas.microsoft.com/office/drawing/2014/main" id="{F70D2ABF-DC7B-9778-11C1-E02637AD6A79}"/>
              </a:ext>
            </a:extLst>
          </p:cNvPr>
          <p:cNvPicPr>
            <a:picLocks noChangeAspect="1"/>
          </p:cNvPicPr>
          <p:nvPr/>
        </p:nvPicPr>
        <p:blipFill>
          <a:blip r:embed="rId3"/>
          <a:stretch>
            <a:fillRect/>
          </a:stretch>
        </p:blipFill>
        <p:spPr>
          <a:xfrm>
            <a:off x="5755464" y="3602099"/>
            <a:ext cx="5393411" cy="2734056"/>
          </a:xfrm>
          <a:prstGeom prst="rect">
            <a:avLst/>
          </a:prstGeom>
        </p:spPr>
      </p:pic>
      <p:sp>
        <p:nvSpPr>
          <p:cNvPr id="7" name="文本框 6">
            <a:extLst>
              <a:ext uri="{FF2B5EF4-FFF2-40B4-BE49-F238E27FC236}">
                <a16:creationId xmlns:a16="http://schemas.microsoft.com/office/drawing/2014/main" id="{04CDEE07-6B22-235C-3D6B-532C937741DB}"/>
              </a:ext>
            </a:extLst>
          </p:cNvPr>
          <p:cNvSpPr txBox="1"/>
          <p:nvPr/>
        </p:nvSpPr>
        <p:spPr>
          <a:xfrm>
            <a:off x="847103" y="3896445"/>
            <a:ext cx="4448797" cy="1938992"/>
          </a:xfrm>
          <a:prstGeom prst="rect">
            <a:avLst/>
          </a:prstGeom>
          <a:noFill/>
        </p:spPr>
        <p:txBody>
          <a:bodyPr wrap="square" rtlCol="0">
            <a:spAutoFit/>
          </a:bodyPr>
          <a:lstStyle/>
          <a:p>
            <a:pPr algn="l"/>
            <a:r>
              <a:rPr lang="zh-CN" altLang="en-US" sz="2000" b="1" i="0" dirty="0">
                <a:effectLst/>
                <a:latin typeface="-apple-system"/>
              </a:rPr>
              <a:t>传统方法的不足</a:t>
            </a:r>
            <a:r>
              <a:rPr lang="zh-CN" altLang="en-US" sz="2000" b="0" i="0" dirty="0">
                <a:effectLst/>
                <a:latin typeface="-apple-system"/>
              </a:rPr>
              <a:t>：</a:t>
            </a:r>
            <a:endParaRPr lang="en-US" altLang="zh-CN" sz="2000" b="0" i="0" dirty="0">
              <a:effectLst/>
              <a:latin typeface="-apple-system"/>
            </a:endParaRPr>
          </a:p>
          <a:p>
            <a:pPr marL="285750" indent="-285750" algn="l">
              <a:buFont typeface="Arial" panose="020B0604020202020204" pitchFamily="34" charset="0"/>
              <a:buChar char="•"/>
            </a:pPr>
            <a:r>
              <a:rPr lang="zh-CN" altLang="en-US" sz="2000" dirty="0">
                <a:latin typeface="-apple-system"/>
              </a:rPr>
              <a:t>受噪声影响大</a:t>
            </a:r>
            <a:endParaRPr lang="en-US" altLang="zh-CN" sz="2000" dirty="0">
              <a:latin typeface="-apple-system"/>
            </a:endParaRPr>
          </a:p>
          <a:p>
            <a:pPr marL="285750" indent="-285750" algn="l">
              <a:buFont typeface="Arial" panose="020B0604020202020204" pitchFamily="34" charset="0"/>
              <a:buChar char="•"/>
            </a:pPr>
            <a:r>
              <a:rPr lang="zh-CN" altLang="en-US" sz="2000" b="0" i="0" dirty="0">
                <a:effectLst/>
                <a:latin typeface="-apple-system"/>
              </a:rPr>
              <a:t>适用性差</a:t>
            </a:r>
            <a:endParaRPr lang="en-US" altLang="zh-CN" sz="2000" b="0" i="0" dirty="0">
              <a:effectLst/>
              <a:latin typeface="-apple-system"/>
            </a:endParaRPr>
          </a:p>
          <a:p>
            <a:pPr marL="285750" indent="-285750" algn="l">
              <a:buFont typeface="Arial" panose="020B0604020202020204" pitchFamily="34" charset="0"/>
              <a:buChar char="•"/>
            </a:pPr>
            <a:r>
              <a:rPr lang="zh-CN" altLang="en-US" sz="2000" b="0" i="0" dirty="0">
                <a:effectLst/>
                <a:latin typeface="-apple-system"/>
              </a:rPr>
              <a:t>工程实现的效率不高</a:t>
            </a:r>
            <a:endParaRPr lang="en-US" altLang="zh-CN" sz="2000" b="0" i="0" dirty="0">
              <a:effectLst/>
              <a:latin typeface="-apple-system"/>
            </a:endParaRPr>
          </a:p>
          <a:p>
            <a:pPr marL="285750" indent="-285750" algn="l">
              <a:buFont typeface="Arial" panose="020B0604020202020204" pitchFamily="34" charset="0"/>
              <a:buChar char="•"/>
            </a:pPr>
            <a:r>
              <a:rPr lang="zh-CN" altLang="en-US" sz="2000" b="0" i="0" dirty="0">
                <a:effectLst/>
                <a:latin typeface="-apple-system"/>
              </a:rPr>
              <a:t>需要大量的人力且依赖于专业的知识和分析</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a:cxnSpLocks/>
          </p:cNvCxnSpPr>
          <p:nvPr/>
        </p:nvCxnSpPr>
        <p:spPr>
          <a:xfrm>
            <a:off x="425752" y="1528840"/>
            <a:ext cx="262096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382530" y="1150631"/>
            <a:ext cx="3612665"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基于深度学习的调制识别</a:t>
            </a:r>
          </a:p>
        </p:txBody>
      </p:sp>
      <p:cxnSp>
        <p:nvCxnSpPr>
          <p:cNvPr id="57" name="直接连接符 56">
            <a:extLst>
              <a:ext uri="{FF2B5EF4-FFF2-40B4-BE49-F238E27FC236}">
                <a16:creationId xmlns:a16="http://schemas.microsoft.com/office/drawing/2014/main" id="{49949720-0D91-A596-613F-93999B49B31E}"/>
              </a:ext>
            </a:extLst>
          </p:cNvPr>
          <p:cNvCxnSpPr/>
          <p:nvPr/>
        </p:nvCxnSpPr>
        <p:spPr>
          <a:xfrm>
            <a:off x="8763845"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41F3322B-FB60-9AE0-1914-962B4E2A2FD9}"/>
              </a:ext>
            </a:extLst>
          </p:cNvPr>
          <p:cNvSpPr/>
          <p:nvPr/>
        </p:nvSpPr>
        <p:spPr>
          <a:xfrm>
            <a:off x="2474056" y="-557"/>
            <a:ext cx="1666001" cy="792000"/>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59" name="直接连接符 58">
            <a:extLst>
              <a:ext uri="{FF2B5EF4-FFF2-40B4-BE49-F238E27FC236}">
                <a16:creationId xmlns:a16="http://schemas.microsoft.com/office/drawing/2014/main" id="{359B21F5-8F57-525A-7576-9D59BAFFADC2}"/>
              </a:ext>
            </a:extLst>
          </p:cNvPr>
          <p:cNvCxnSpPr/>
          <p:nvPr/>
        </p:nvCxnSpPr>
        <p:spPr>
          <a:xfrm>
            <a:off x="10171368" y="286507"/>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TextBox 6">
            <a:extLst>
              <a:ext uri="{FF2B5EF4-FFF2-40B4-BE49-F238E27FC236}">
                <a16:creationId xmlns:a16="http://schemas.microsoft.com/office/drawing/2014/main" id="{2BA1BEC7-7D95-8BAB-54BC-27D9519ABEFC}"/>
              </a:ext>
            </a:extLst>
          </p:cNvPr>
          <p:cNvSpPr txBox="1"/>
          <p:nvPr/>
        </p:nvSpPr>
        <p:spPr>
          <a:xfrm>
            <a:off x="2651195" y="236420"/>
            <a:ext cx="1344000"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Background</a:t>
            </a:r>
          </a:p>
        </p:txBody>
      </p:sp>
      <p:sp>
        <p:nvSpPr>
          <p:cNvPr id="61" name="TextBox 7">
            <a:extLst>
              <a:ext uri="{FF2B5EF4-FFF2-40B4-BE49-F238E27FC236}">
                <a16:creationId xmlns:a16="http://schemas.microsoft.com/office/drawing/2014/main" id="{97ECCEC5-9407-9758-04EC-A295C88FBE42}"/>
              </a:ext>
            </a:extLst>
          </p:cNvPr>
          <p:cNvSpPr txBox="1"/>
          <p:nvPr/>
        </p:nvSpPr>
        <p:spPr>
          <a:xfrm>
            <a:off x="4399543" y="236418"/>
            <a:ext cx="2391339"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Algorithm and Theory</a:t>
            </a:r>
          </a:p>
        </p:txBody>
      </p:sp>
      <p:sp>
        <p:nvSpPr>
          <p:cNvPr id="62" name="TextBox 9">
            <a:extLst>
              <a:ext uri="{FF2B5EF4-FFF2-40B4-BE49-F238E27FC236}">
                <a16:creationId xmlns:a16="http://schemas.microsoft.com/office/drawing/2014/main" id="{09515C4E-CC7F-B4B7-87D4-556D59289AE5}"/>
              </a:ext>
            </a:extLst>
          </p:cNvPr>
          <p:cNvSpPr txBox="1"/>
          <p:nvPr/>
        </p:nvSpPr>
        <p:spPr>
          <a:xfrm>
            <a:off x="7219407" y="243981"/>
            <a:ext cx="1344000"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Experiment</a:t>
            </a:r>
          </a:p>
        </p:txBody>
      </p:sp>
      <p:sp>
        <p:nvSpPr>
          <p:cNvPr id="63" name="TextBox 10">
            <a:extLst>
              <a:ext uri="{FF2B5EF4-FFF2-40B4-BE49-F238E27FC236}">
                <a16:creationId xmlns:a16="http://schemas.microsoft.com/office/drawing/2014/main" id="{098A9111-FBE9-B2CA-1F96-861C4409B53A}"/>
              </a:ext>
            </a:extLst>
          </p:cNvPr>
          <p:cNvSpPr txBox="1"/>
          <p:nvPr/>
        </p:nvSpPr>
        <p:spPr>
          <a:xfrm>
            <a:off x="9039329" y="236417"/>
            <a:ext cx="830903"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Results</a:t>
            </a:r>
          </a:p>
        </p:txBody>
      </p:sp>
      <p:sp>
        <p:nvSpPr>
          <p:cNvPr id="64" name="TextBox 11">
            <a:extLst>
              <a:ext uri="{FF2B5EF4-FFF2-40B4-BE49-F238E27FC236}">
                <a16:creationId xmlns:a16="http://schemas.microsoft.com/office/drawing/2014/main" id="{4BBCBE9C-81AB-2D3B-4F4C-5467306A530B}"/>
              </a:ext>
            </a:extLst>
          </p:cNvPr>
          <p:cNvSpPr txBox="1"/>
          <p:nvPr/>
        </p:nvSpPr>
        <p:spPr>
          <a:xfrm>
            <a:off x="10446841" y="236418"/>
            <a:ext cx="1344000"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Conclusions</a:t>
            </a:r>
          </a:p>
        </p:txBody>
      </p:sp>
      <p:cxnSp>
        <p:nvCxnSpPr>
          <p:cNvPr id="65" name="直接连接符 64">
            <a:extLst>
              <a:ext uri="{FF2B5EF4-FFF2-40B4-BE49-F238E27FC236}">
                <a16:creationId xmlns:a16="http://schemas.microsoft.com/office/drawing/2014/main" id="{410CC456-EEE7-AA53-E105-120F6E50F5C0}"/>
              </a:ext>
            </a:extLst>
          </p:cNvPr>
          <p:cNvCxnSpPr/>
          <p:nvPr/>
        </p:nvCxnSpPr>
        <p:spPr>
          <a:xfrm>
            <a:off x="7001185" y="285089"/>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F70E8E9D-476F-2C49-9FC7-723E3E86957F}"/>
              </a:ext>
            </a:extLst>
          </p:cNvPr>
          <p:cNvSpPr txBox="1"/>
          <p:nvPr/>
        </p:nvSpPr>
        <p:spPr>
          <a:xfrm>
            <a:off x="425752" y="1651901"/>
            <a:ext cx="10383084" cy="1938992"/>
          </a:xfrm>
          <a:prstGeom prst="rect">
            <a:avLst/>
          </a:prstGeom>
          <a:noFill/>
        </p:spPr>
        <p:txBody>
          <a:bodyPr wrap="square" rtlCol="0">
            <a:spAutoFit/>
          </a:bodyPr>
          <a:lstStyle/>
          <a:p>
            <a:pPr algn="l"/>
            <a:r>
              <a:rPr lang="zh-CN" altLang="en-US" sz="2000" b="0" i="0" dirty="0">
                <a:solidFill>
                  <a:srgbClr val="4D4D4D"/>
                </a:solidFill>
                <a:effectLst/>
                <a:latin typeface="-apple-system"/>
              </a:rPr>
              <a:t>传统的无线电调制识别方法通常是计算无线电信号的各种特征，如构建分类树，对比不同的调制类型特点，最终将信号分类。这种方法实现复杂，需要极强的专业知识。</a:t>
            </a:r>
            <a:endParaRPr lang="en-US" altLang="zh-CN" sz="2000" b="0" i="0" dirty="0">
              <a:solidFill>
                <a:srgbClr val="4D4D4D"/>
              </a:solidFill>
              <a:effectLst/>
              <a:latin typeface="-apple-system"/>
            </a:endParaRPr>
          </a:p>
          <a:p>
            <a:pPr algn="l"/>
            <a:endParaRPr lang="en-US" altLang="zh-CN" sz="2000" b="0" i="0" dirty="0">
              <a:solidFill>
                <a:srgbClr val="4D4D4D"/>
              </a:solidFill>
              <a:effectLst/>
              <a:latin typeface="-apple-system"/>
            </a:endParaRPr>
          </a:p>
          <a:p>
            <a:pPr algn="l"/>
            <a:r>
              <a:rPr lang="zh-CN" altLang="en-US" sz="2000" b="0" i="0" dirty="0">
                <a:solidFill>
                  <a:srgbClr val="4D4D4D"/>
                </a:solidFill>
                <a:effectLst/>
                <a:latin typeface="-apple-system"/>
              </a:rPr>
              <a:t>对于传统算法中专家特征提取算法的场景局限性、人工分析成本高等问題，该项目使用了</a:t>
            </a:r>
            <a:r>
              <a:rPr lang="zh-CN" altLang="en-US" sz="2000" b="1" i="0" dirty="0">
                <a:solidFill>
                  <a:srgbClr val="4D4D4D"/>
                </a:solidFill>
                <a:effectLst/>
                <a:latin typeface="-apple-system"/>
              </a:rPr>
              <a:t>深度学习网络</a:t>
            </a:r>
            <a:r>
              <a:rPr lang="zh-CN" altLang="en-US" sz="2000" i="0" dirty="0">
                <a:solidFill>
                  <a:srgbClr val="4D4D4D"/>
                </a:solidFill>
                <a:effectLst/>
                <a:latin typeface="-apple-system"/>
              </a:rPr>
              <a:t>来进行通信信号的</a:t>
            </a:r>
            <a:r>
              <a:rPr lang="zh-CN" altLang="en-US" sz="2000" b="1" i="0" dirty="0">
                <a:solidFill>
                  <a:srgbClr val="4D4D4D"/>
                </a:solidFill>
                <a:effectLst/>
                <a:latin typeface="-apple-system"/>
              </a:rPr>
              <a:t>特征提取</a:t>
            </a:r>
            <a:r>
              <a:rPr lang="zh-CN" altLang="en-US" sz="2000" b="0" i="0" dirty="0">
                <a:solidFill>
                  <a:srgbClr val="4D4D4D"/>
                </a:solidFill>
                <a:effectLst/>
                <a:latin typeface="-apple-system"/>
              </a:rPr>
              <a:t>，利用多层非线性网络获得抽象的高层特征表示和属性类别特征等，并利用深层特征实现通信信号的高精度分类与识别。</a:t>
            </a:r>
            <a:endParaRPr lang="zh-CN" altLang="en-US" sz="2000" b="0" i="0" dirty="0">
              <a:effectLst/>
              <a:latin typeface="-apple-system"/>
            </a:endParaRPr>
          </a:p>
        </p:txBody>
      </p:sp>
      <p:pic>
        <p:nvPicPr>
          <p:cNvPr id="3" name="图片 2">
            <a:extLst>
              <a:ext uri="{FF2B5EF4-FFF2-40B4-BE49-F238E27FC236}">
                <a16:creationId xmlns:a16="http://schemas.microsoft.com/office/drawing/2014/main" id="{59359BE0-F6DA-A8AB-71FB-4E637C15BC2F}"/>
              </a:ext>
            </a:extLst>
          </p:cNvPr>
          <p:cNvPicPr>
            <a:picLocks noChangeAspect="1"/>
          </p:cNvPicPr>
          <p:nvPr/>
        </p:nvPicPr>
        <p:blipFill>
          <a:blip r:embed="rId3"/>
          <a:stretch>
            <a:fillRect/>
          </a:stretch>
        </p:blipFill>
        <p:spPr>
          <a:xfrm>
            <a:off x="184278" y="3574284"/>
            <a:ext cx="5911722" cy="3288229"/>
          </a:xfrm>
          <a:prstGeom prst="rect">
            <a:avLst/>
          </a:prstGeom>
        </p:spPr>
      </p:pic>
      <p:sp>
        <p:nvSpPr>
          <p:cNvPr id="5" name="文本框 4">
            <a:extLst>
              <a:ext uri="{FF2B5EF4-FFF2-40B4-BE49-F238E27FC236}">
                <a16:creationId xmlns:a16="http://schemas.microsoft.com/office/drawing/2014/main" id="{2E4CB39C-3522-271B-8CDE-AAB51A56DB69}"/>
              </a:ext>
            </a:extLst>
          </p:cNvPr>
          <p:cNvSpPr txBox="1"/>
          <p:nvPr/>
        </p:nvSpPr>
        <p:spPr>
          <a:xfrm>
            <a:off x="6873062" y="4243505"/>
            <a:ext cx="4448797" cy="1631216"/>
          </a:xfrm>
          <a:prstGeom prst="rect">
            <a:avLst/>
          </a:prstGeom>
          <a:noFill/>
        </p:spPr>
        <p:txBody>
          <a:bodyPr wrap="square" rtlCol="0">
            <a:spAutoFit/>
          </a:bodyPr>
          <a:lstStyle/>
          <a:p>
            <a:pPr algn="l"/>
            <a:r>
              <a:rPr lang="zh-CN" altLang="en-US" sz="2000" b="1" i="0" dirty="0">
                <a:effectLst/>
                <a:latin typeface="-apple-system"/>
              </a:rPr>
              <a:t>神经网络特性：</a:t>
            </a:r>
            <a:endParaRPr lang="en-US" altLang="zh-CN" sz="2000" b="1" i="0" dirty="0">
              <a:effectLst/>
              <a:latin typeface="-apple-system"/>
            </a:endParaRPr>
          </a:p>
          <a:p>
            <a:pPr marL="285750" indent="-285750" algn="l">
              <a:buFont typeface="Arial" panose="020B0604020202020204" pitchFamily="34" charset="0"/>
              <a:buChar char="•"/>
            </a:pPr>
            <a:r>
              <a:rPr lang="zh-CN" altLang="en-US" sz="2000" dirty="0">
                <a:latin typeface="-apple-system"/>
              </a:rPr>
              <a:t>学习信号和调制模式的映射关系</a:t>
            </a:r>
            <a:endParaRPr lang="en-US" altLang="zh-CN" sz="2000" b="0" i="0" dirty="0">
              <a:effectLst/>
              <a:latin typeface="-apple-system"/>
            </a:endParaRPr>
          </a:p>
          <a:p>
            <a:pPr marL="285750" indent="-285750" algn="just">
              <a:buFont typeface="Arial" panose="020B0604020202020204" pitchFamily="34" charset="0"/>
              <a:buChar char="•"/>
            </a:pPr>
            <a:r>
              <a:rPr lang="zh-CN" altLang="en-US" sz="2000" b="0" i="0" dirty="0">
                <a:effectLst/>
                <a:latin typeface="-apple-system"/>
              </a:rPr>
              <a:t>善于处理非线性高维度问题</a:t>
            </a:r>
            <a:endParaRPr lang="en-US" altLang="zh-CN" sz="2000" b="0" i="0" dirty="0">
              <a:effectLst/>
              <a:latin typeface="-apple-system"/>
            </a:endParaRPr>
          </a:p>
          <a:p>
            <a:pPr marL="285750" indent="-285750" algn="l">
              <a:buFont typeface="Arial" panose="020B0604020202020204" pitchFamily="34" charset="0"/>
              <a:buChar char="•"/>
            </a:pPr>
            <a:r>
              <a:rPr lang="zh-CN" altLang="en-US" sz="2000" b="0" i="0" dirty="0">
                <a:effectLst/>
                <a:latin typeface="-apple-system"/>
              </a:rPr>
              <a:t>容易陷入局部最优解，也易出现梯度爆炸梯度消失和过拟合的问题</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nvSpPr>
        <p:spPr>
          <a:xfrm rot="5400000">
            <a:off x="4418410" y="-915592"/>
            <a:ext cx="3355181" cy="12192002"/>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257690" y="283884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509362" y="3297459"/>
            <a:ext cx="1046056"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 2</a:t>
            </a:r>
          </a:p>
        </p:txBody>
      </p:sp>
      <p:sp>
        <p:nvSpPr>
          <p:cNvPr id="9" name="文本框 8"/>
          <p:cNvSpPr txBox="1"/>
          <p:nvPr/>
        </p:nvSpPr>
        <p:spPr>
          <a:xfrm>
            <a:off x="2024933" y="4894289"/>
            <a:ext cx="8014914" cy="707886"/>
          </a:xfrm>
          <a:prstGeom prst="rect">
            <a:avLst/>
          </a:prstGeom>
          <a:noFill/>
          <a:ln>
            <a:noFill/>
          </a:ln>
        </p:spPr>
        <p:txBody>
          <a:bodyPr wrap="square" rtlCol="0">
            <a:spAutoFit/>
          </a:bodyPr>
          <a:lstStyle/>
          <a:p>
            <a:pPr algn="ctr"/>
            <a:r>
              <a:rPr lang="zh-CN" altLang="en-US" sz="4000" b="1" spc="600" dirty="0">
                <a:solidFill>
                  <a:schemeClr val="bg1"/>
                </a:solidFill>
                <a:latin typeface="微软雅黑" panose="020B0503020204020204" pitchFamily="34" charset="-122"/>
                <a:ea typeface="微软雅黑" panose="020B0503020204020204" pitchFamily="34" charset="-122"/>
              </a:rPr>
              <a:t>算法基础</a:t>
            </a:r>
          </a:p>
        </p:txBody>
      </p:sp>
    </p:spTree>
    <p:extLst>
      <p:ext uri="{BB962C8B-B14F-4D97-AF65-F5344CB8AC3E}">
        <p14:creationId xmlns:p14="http://schemas.microsoft.com/office/powerpoint/2010/main" val="2169178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88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34" name="直接连接符 33"/>
          <p:cNvCxnSpPr>
            <a:cxnSpLocks/>
          </p:cNvCxnSpPr>
          <p:nvPr/>
        </p:nvCxnSpPr>
        <p:spPr>
          <a:xfrm>
            <a:off x="425752" y="1528840"/>
            <a:ext cx="150464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49949720-0D91-A596-613F-93999B49B31E}"/>
              </a:ext>
            </a:extLst>
          </p:cNvPr>
          <p:cNvCxnSpPr/>
          <p:nvPr/>
        </p:nvCxnSpPr>
        <p:spPr>
          <a:xfrm>
            <a:off x="8763845"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41F3322B-FB60-9AE0-1914-962B4E2A2FD9}"/>
              </a:ext>
            </a:extLst>
          </p:cNvPr>
          <p:cNvSpPr/>
          <p:nvPr/>
        </p:nvSpPr>
        <p:spPr>
          <a:xfrm>
            <a:off x="4213416" y="11996"/>
            <a:ext cx="2787769" cy="792000"/>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59" name="直接连接符 58">
            <a:extLst>
              <a:ext uri="{FF2B5EF4-FFF2-40B4-BE49-F238E27FC236}">
                <a16:creationId xmlns:a16="http://schemas.microsoft.com/office/drawing/2014/main" id="{359B21F5-8F57-525A-7576-9D59BAFFADC2}"/>
              </a:ext>
            </a:extLst>
          </p:cNvPr>
          <p:cNvCxnSpPr/>
          <p:nvPr/>
        </p:nvCxnSpPr>
        <p:spPr>
          <a:xfrm>
            <a:off x="10171368" y="286507"/>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TextBox 6">
            <a:extLst>
              <a:ext uri="{FF2B5EF4-FFF2-40B4-BE49-F238E27FC236}">
                <a16:creationId xmlns:a16="http://schemas.microsoft.com/office/drawing/2014/main" id="{2BA1BEC7-7D95-8BAB-54BC-27D9519ABEFC}"/>
              </a:ext>
            </a:extLst>
          </p:cNvPr>
          <p:cNvSpPr txBox="1"/>
          <p:nvPr/>
        </p:nvSpPr>
        <p:spPr>
          <a:xfrm>
            <a:off x="2651195" y="236420"/>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Background</a:t>
            </a:r>
          </a:p>
        </p:txBody>
      </p:sp>
      <p:sp>
        <p:nvSpPr>
          <p:cNvPr id="61" name="TextBox 7">
            <a:extLst>
              <a:ext uri="{FF2B5EF4-FFF2-40B4-BE49-F238E27FC236}">
                <a16:creationId xmlns:a16="http://schemas.microsoft.com/office/drawing/2014/main" id="{97ECCEC5-9407-9758-04EC-A295C88FBE42}"/>
              </a:ext>
            </a:extLst>
          </p:cNvPr>
          <p:cNvSpPr txBox="1"/>
          <p:nvPr/>
        </p:nvSpPr>
        <p:spPr>
          <a:xfrm>
            <a:off x="4399543" y="236418"/>
            <a:ext cx="2391339"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Algorithm and Theory</a:t>
            </a:r>
          </a:p>
        </p:txBody>
      </p:sp>
      <p:sp>
        <p:nvSpPr>
          <p:cNvPr id="62" name="TextBox 9">
            <a:extLst>
              <a:ext uri="{FF2B5EF4-FFF2-40B4-BE49-F238E27FC236}">
                <a16:creationId xmlns:a16="http://schemas.microsoft.com/office/drawing/2014/main" id="{09515C4E-CC7F-B4B7-87D4-556D59289AE5}"/>
              </a:ext>
            </a:extLst>
          </p:cNvPr>
          <p:cNvSpPr txBox="1"/>
          <p:nvPr/>
        </p:nvSpPr>
        <p:spPr>
          <a:xfrm>
            <a:off x="7219407" y="243981"/>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Experiment</a:t>
            </a:r>
          </a:p>
        </p:txBody>
      </p:sp>
      <p:sp>
        <p:nvSpPr>
          <p:cNvPr id="63" name="TextBox 10">
            <a:extLst>
              <a:ext uri="{FF2B5EF4-FFF2-40B4-BE49-F238E27FC236}">
                <a16:creationId xmlns:a16="http://schemas.microsoft.com/office/drawing/2014/main" id="{098A9111-FBE9-B2CA-1F96-861C4409B53A}"/>
              </a:ext>
            </a:extLst>
          </p:cNvPr>
          <p:cNvSpPr txBox="1"/>
          <p:nvPr/>
        </p:nvSpPr>
        <p:spPr>
          <a:xfrm>
            <a:off x="9039329" y="236417"/>
            <a:ext cx="830903"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Results</a:t>
            </a:r>
          </a:p>
        </p:txBody>
      </p:sp>
      <p:sp>
        <p:nvSpPr>
          <p:cNvPr id="64" name="TextBox 11">
            <a:extLst>
              <a:ext uri="{FF2B5EF4-FFF2-40B4-BE49-F238E27FC236}">
                <a16:creationId xmlns:a16="http://schemas.microsoft.com/office/drawing/2014/main" id="{4BBCBE9C-81AB-2D3B-4F4C-5467306A530B}"/>
              </a:ext>
            </a:extLst>
          </p:cNvPr>
          <p:cNvSpPr txBox="1"/>
          <p:nvPr/>
        </p:nvSpPr>
        <p:spPr>
          <a:xfrm>
            <a:off x="10446841" y="236418"/>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Conclusions</a:t>
            </a:r>
          </a:p>
        </p:txBody>
      </p:sp>
      <p:cxnSp>
        <p:nvCxnSpPr>
          <p:cNvPr id="65" name="直接连接符 64">
            <a:extLst>
              <a:ext uri="{FF2B5EF4-FFF2-40B4-BE49-F238E27FC236}">
                <a16:creationId xmlns:a16="http://schemas.microsoft.com/office/drawing/2014/main" id="{410CC456-EEE7-AA53-E105-120F6E50F5C0}"/>
              </a:ext>
            </a:extLst>
          </p:cNvPr>
          <p:cNvCxnSpPr/>
          <p:nvPr/>
        </p:nvCxnSpPr>
        <p:spPr>
          <a:xfrm>
            <a:off x="7001185" y="285089"/>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8" name="TextBox 6">
            <a:extLst>
              <a:ext uri="{FF2B5EF4-FFF2-40B4-BE49-F238E27FC236}">
                <a16:creationId xmlns:a16="http://schemas.microsoft.com/office/drawing/2014/main" id="{FB1F7A8D-9799-1862-2EF7-92D0FD13115A}"/>
              </a:ext>
            </a:extLst>
          </p:cNvPr>
          <p:cNvSpPr txBox="1"/>
          <p:nvPr/>
        </p:nvSpPr>
        <p:spPr>
          <a:xfrm>
            <a:off x="382530" y="1144902"/>
            <a:ext cx="1776470" cy="383938"/>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865" b="1" dirty="0">
                <a:solidFill>
                  <a:prstClr val="black">
                    <a:lumMod val="65000"/>
                    <a:lumOff val="35000"/>
                  </a:prstClr>
                </a:solidFill>
                <a:latin typeface="微软雅黑" panose="020B0503020204020204" pitchFamily="34" charset="-122"/>
                <a:ea typeface="微软雅黑" panose="020B0503020204020204" pitchFamily="34" charset="-122"/>
              </a:rPr>
              <a:t>2.1</a:t>
            </a:r>
            <a:r>
              <a:rPr kumimoji="0" lang="en-US" altLang="zh-CN"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 </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ResNet</a:t>
            </a:r>
            <a:endParaRPr kumimoji="0" lang="zh-CN" altLang="en-US"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pic>
        <p:nvPicPr>
          <p:cNvPr id="2" name="图片 1">
            <a:extLst>
              <a:ext uri="{FF2B5EF4-FFF2-40B4-BE49-F238E27FC236}">
                <a16:creationId xmlns:a16="http://schemas.microsoft.com/office/drawing/2014/main" id="{22FB7471-C573-2E24-2078-DB881EE5D0B1}"/>
              </a:ext>
            </a:extLst>
          </p:cNvPr>
          <p:cNvPicPr>
            <a:picLocks noChangeAspect="1"/>
          </p:cNvPicPr>
          <p:nvPr/>
        </p:nvPicPr>
        <p:blipFill>
          <a:blip r:embed="rId3"/>
          <a:stretch>
            <a:fillRect/>
          </a:stretch>
        </p:blipFill>
        <p:spPr>
          <a:xfrm>
            <a:off x="7219407" y="1651901"/>
            <a:ext cx="4936838" cy="4181475"/>
          </a:xfrm>
          <a:prstGeom prst="rect">
            <a:avLst/>
          </a:prstGeom>
        </p:spPr>
      </p:pic>
      <p:sp>
        <p:nvSpPr>
          <p:cNvPr id="4" name="文本框 3">
            <a:extLst>
              <a:ext uri="{FF2B5EF4-FFF2-40B4-BE49-F238E27FC236}">
                <a16:creationId xmlns:a16="http://schemas.microsoft.com/office/drawing/2014/main" id="{79DD3FFC-5DC2-B9CE-74BD-02D629719FCC}"/>
              </a:ext>
            </a:extLst>
          </p:cNvPr>
          <p:cNvSpPr txBox="1"/>
          <p:nvPr/>
        </p:nvSpPr>
        <p:spPr>
          <a:xfrm>
            <a:off x="425752" y="1651901"/>
            <a:ext cx="7194248" cy="1200329"/>
          </a:xfrm>
          <a:prstGeom prst="rect">
            <a:avLst/>
          </a:prstGeom>
          <a:noFill/>
        </p:spPr>
        <p:txBody>
          <a:bodyPr wrap="square" rtlCol="0">
            <a:spAutoFit/>
          </a:bodyPr>
          <a:lstStyle/>
          <a:p>
            <a:pPr algn="l"/>
            <a:r>
              <a:rPr lang="zh-CN" altLang="en-US" sz="2400" b="0" i="0" dirty="0">
                <a:solidFill>
                  <a:srgbClr val="4D4D4D"/>
                </a:solidFill>
                <a:effectLst/>
                <a:latin typeface="-apple-system"/>
              </a:rPr>
              <a:t>常规网络存在的问题：退化（</a:t>
            </a:r>
            <a:r>
              <a:rPr lang="en-US" altLang="zh-CN" sz="2400" b="0" i="0" dirty="0">
                <a:solidFill>
                  <a:srgbClr val="4D4D4D"/>
                </a:solidFill>
                <a:effectLst/>
                <a:latin typeface="-apple-system"/>
              </a:rPr>
              <a:t>Degradation</a:t>
            </a:r>
            <a:r>
              <a:rPr lang="zh-CN" altLang="en-US" sz="2400" b="0" i="0" dirty="0">
                <a:solidFill>
                  <a:srgbClr val="4D4D4D"/>
                </a:solidFill>
                <a:effectLst/>
                <a:latin typeface="-apple-system"/>
              </a:rPr>
              <a:t>）</a:t>
            </a:r>
            <a:endParaRPr lang="en-US" altLang="zh-CN" sz="2400" b="0" i="0" dirty="0">
              <a:solidFill>
                <a:srgbClr val="4D4D4D"/>
              </a:solidFill>
              <a:effectLst/>
              <a:latin typeface="-apple-system"/>
            </a:endParaRPr>
          </a:p>
          <a:p>
            <a:pPr algn="l"/>
            <a:endParaRPr lang="en-US" altLang="zh-CN" sz="2400" dirty="0">
              <a:solidFill>
                <a:srgbClr val="4D4D4D"/>
              </a:solidFill>
              <a:latin typeface="-apple-system"/>
            </a:endParaRPr>
          </a:p>
          <a:p>
            <a:pPr algn="l"/>
            <a:r>
              <a:rPr lang="zh-CN" altLang="en-US" sz="2400" b="0" i="0" dirty="0">
                <a:solidFill>
                  <a:srgbClr val="4D4D4D"/>
                </a:solidFill>
                <a:effectLst/>
                <a:latin typeface="-apple-system"/>
              </a:rPr>
              <a:t>可行的解决方法：归一化操作</a:t>
            </a:r>
            <a:endParaRPr lang="zh-CN" altLang="en-US" sz="2400" b="0" i="0" dirty="0">
              <a:effectLst/>
              <a:latin typeface="-apple-system"/>
            </a:endParaRPr>
          </a:p>
        </p:txBody>
      </p:sp>
      <p:sp>
        <p:nvSpPr>
          <p:cNvPr id="8" name="文本框 7">
            <a:extLst>
              <a:ext uri="{FF2B5EF4-FFF2-40B4-BE49-F238E27FC236}">
                <a16:creationId xmlns:a16="http://schemas.microsoft.com/office/drawing/2014/main" id="{AAF212C9-D1DD-238B-2D50-9939CD0B145F}"/>
              </a:ext>
            </a:extLst>
          </p:cNvPr>
          <p:cNvSpPr txBox="1"/>
          <p:nvPr/>
        </p:nvSpPr>
        <p:spPr>
          <a:xfrm>
            <a:off x="425752" y="3198167"/>
            <a:ext cx="7194248" cy="461665"/>
          </a:xfrm>
          <a:prstGeom prst="rect">
            <a:avLst/>
          </a:prstGeom>
          <a:noFill/>
        </p:spPr>
        <p:txBody>
          <a:bodyPr wrap="square" rtlCol="0">
            <a:spAutoFit/>
          </a:bodyPr>
          <a:lstStyle/>
          <a:p>
            <a:pPr algn="l"/>
            <a:r>
              <a:rPr lang="zh-CN" altLang="en-US" sz="2400" b="0" i="0" dirty="0">
                <a:solidFill>
                  <a:srgbClr val="4D4D4D"/>
                </a:solidFill>
                <a:effectLst/>
                <a:latin typeface="-apple-system"/>
              </a:rPr>
              <a:t>使用残差学习来解决退化问题</a:t>
            </a:r>
            <a:endParaRPr lang="zh-CN" altLang="en-US" sz="2400" b="0" i="0" dirty="0">
              <a:effectLst/>
              <a:latin typeface="-apple-system"/>
            </a:endParaRPr>
          </a:p>
        </p:txBody>
      </p:sp>
      <p:pic>
        <p:nvPicPr>
          <p:cNvPr id="12" name="图片 11">
            <a:extLst>
              <a:ext uri="{FF2B5EF4-FFF2-40B4-BE49-F238E27FC236}">
                <a16:creationId xmlns:a16="http://schemas.microsoft.com/office/drawing/2014/main" id="{2FF33BCC-9B41-F7A5-26C9-ECB8628DE66F}"/>
              </a:ext>
            </a:extLst>
          </p:cNvPr>
          <p:cNvPicPr>
            <a:picLocks noChangeAspect="1"/>
          </p:cNvPicPr>
          <p:nvPr/>
        </p:nvPicPr>
        <p:blipFill>
          <a:blip r:embed="rId4"/>
          <a:stretch>
            <a:fillRect/>
          </a:stretch>
        </p:blipFill>
        <p:spPr>
          <a:xfrm>
            <a:off x="382530" y="4179959"/>
            <a:ext cx="6408352" cy="2298402"/>
          </a:xfrm>
          <a:prstGeom prst="rect">
            <a:avLst/>
          </a:prstGeom>
        </p:spPr>
      </p:pic>
    </p:spTree>
    <p:extLst>
      <p:ext uri="{BB962C8B-B14F-4D97-AF65-F5344CB8AC3E}">
        <p14:creationId xmlns:p14="http://schemas.microsoft.com/office/powerpoint/2010/main" val="2389329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
          <p:cNvSpPr/>
          <p:nvPr/>
        </p:nvSpPr>
        <p:spPr>
          <a:xfrm rot="5400000">
            <a:off x="4418410" y="-915592"/>
            <a:ext cx="3355181" cy="12192002"/>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257690" y="283884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509362" y="3297459"/>
            <a:ext cx="1046056"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 3</a:t>
            </a:r>
          </a:p>
        </p:txBody>
      </p:sp>
      <p:sp>
        <p:nvSpPr>
          <p:cNvPr id="9" name="文本框 8"/>
          <p:cNvSpPr txBox="1"/>
          <p:nvPr/>
        </p:nvSpPr>
        <p:spPr>
          <a:xfrm>
            <a:off x="2024933" y="4894289"/>
            <a:ext cx="8014914" cy="707886"/>
          </a:xfrm>
          <a:prstGeom prst="rect">
            <a:avLst/>
          </a:prstGeom>
          <a:noFill/>
          <a:ln>
            <a:noFill/>
          </a:ln>
        </p:spPr>
        <p:txBody>
          <a:bodyPr wrap="square" rtlCol="0">
            <a:spAutoFit/>
          </a:bodyPr>
          <a:lstStyle/>
          <a:p>
            <a:pPr algn="ctr"/>
            <a:r>
              <a:rPr lang="zh-CN" altLang="en-US" sz="4000" b="1" spc="600" dirty="0">
                <a:solidFill>
                  <a:schemeClr val="bg1"/>
                </a:solidFill>
                <a:latin typeface="微软雅黑" panose="020B0503020204020204" pitchFamily="34" charset="-122"/>
                <a:ea typeface="微软雅黑" panose="020B0503020204020204" pitchFamily="34" charset="-122"/>
              </a:rPr>
              <a:t>模型实现与评估</a:t>
            </a:r>
          </a:p>
        </p:txBody>
      </p:sp>
    </p:spTree>
    <p:extLst>
      <p:ext uri="{BB962C8B-B14F-4D97-AF65-F5344CB8AC3E}">
        <p14:creationId xmlns:p14="http://schemas.microsoft.com/office/powerpoint/2010/main" val="336930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88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34" name="直接连接符 33"/>
          <p:cNvCxnSpPr>
            <a:cxnSpLocks/>
          </p:cNvCxnSpPr>
          <p:nvPr/>
        </p:nvCxnSpPr>
        <p:spPr>
          <a:xfrm>
            <a:off x="425752" y="1528840"/>
            <a:ext cx="377789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49949720-0D91-A596-613F-93999B49B31E}"/>
              </a:ext>
            </a:extLst>
          </p:cNvPr>
          <p:cNvCxnSpPr/>
          <p:nvPr/>
        </p:nvCxnSpPr>
        <p:spPr>
          <a:xfrm>
            <a:off x="8763845"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41F3322B-FB60-9AE0-1914-962B4E2A2FD9}"/>
              </a:ext>
            </a:extLst>
          </p:cNvPr>
          <p:cNvSpPr/>
          <p:nvPr/>
        </p:nvSpPr>
        <p:spPr>
          <a:xfrm>
            <a:off x="7010077" y="11996"/>
            <a:ext cx="1762660" cy="792000"/>
          </a:xfrm>
          <a:prstGeom prst="rect">
            <a:avLst/>
          </a:prstGeom>
          <a:solidFill>
            <a:srgbClr val="1F2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59" name="直接连接符 58">
            <a:extLst>
              <a:ext uri="{FF2B5EF4-FFF2-40B4-BE49-F238E27FC236}">
                <a16:creationId xmlns:a16="http://schemas.microsoft.com/office/drawing/2014/main" id="{359B21F5-8F57-525A-7576-9D59BAFFADC2}"/>
              </a:ext>
            </a:extLst>
          </p:cNvPr>
          <p:cNvCxnSpPr/>
          <p:nvPr/>
        </p:nvCxnSpPr>
        <p:spPr>
          <a:xfrm>
            <a:off x="10171368" y="286507"/>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0" name="TextBox 6">
            <a:extLst>
              <a:ext uri="{FF2B5EF4-FFF2-40B4-BE49-F238E27FC236}">
                <a16:creationId xmlns:a16="http://schemas.microsoft.com/office/drawing/2014/main" id="{2BA1BEC7-7D95-8BAB-54BC-27D9519ABEFC}"/>
              </a:ext>
            </a:extLst>
          </p:cNvPr>
          <p:cNvSpPr txBox="1"/>
          <p:nvPr/>
        </p:nvSpPr>
        <p:spPr>
          <a:xfrm>
            <a:off x="2651195" y="236420"/>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Background</a:t>
            </a:r>
          </a:p>
        </p:txBody>
      </p:sp>
      <p:sp>
        <p:nvSpPr>
          <p:cNvPr id="61" name="TextBox 7">
            <a:extLst>
              <a:ext uri="{FF2B5EF4-FFF2-40B4-BE49-F238E27FC236}">
                <a16:creationId xmlns:a16="http://schemas.microsoft.com/office/drawing/2014/main" id="{97ECCEC5-9407-9758-04EC-A295C88FBE42}"/>
              </a:ext>
            </a:extLst>
          </p:cNvPr>
          <p:cNvSpPr txBox="1"/>
          <p:nvPr/>
        </p:nvSpPr>
        <p:spPr>
          <a:xfrm>
            <a:off x="4399543" y="236418"/>
            <a:ext cx="2391339"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rPr>
              <a:t>Algorithm and Theory</a:t>
            </a:r>
          </a:p>
        </p:txBody>
      </p:sp>
      <p:sp>
        <p:nvSpPr>
          <p:cNvPr id="62" name="TextBox 9">
            <a:extLst>
              <a:ext uri="{FF2B5EF4-FFF2-40B4-BE49-F238E27FC236}">
                <a16:creationId xmlns:a16="http://schemas.microsoft.com/office/drawing/2014/main" id="{09515C4E-CC7F-B4B7-87D4-556D59289AE5}"/>
              </a:ext>
            </a:extLst>
          </p:cNvPr>
          <p:cNvSpPr txBox="1"/>
          <p:nvPr/>
        </p:nvSpPr>
        <p:spPr>
          <a:xfrm>
            <a:off x="7219407" y="243981"/>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Experiment</a:t>
            </a:r>
          </a:p>
        </p:txBody>
      </p:sp>
      <p:sp>
        <p:nvSpPr>
          <p:cNvPr id="63" name="TextBox 10">
            <a:extLst>
              <a:ext uri="{FF2B5EF4-FFF2-40B4-BE49-F238E27FC236}">
                <a16:creationId xmlns:a16="http://schemas.microsoft.com/office/drawing/2014/main" id="{098A9111-FBE9-B2CA-1F96-861C4409B53A}"/>
              </a:ext>
            </a:extLst>
          </p:cNvPr>
          <p:cNvSpPr txBox="1"/>
          <p:nvPr/>
        </p:nvSpPr>
        <p:spPr>
          <a:xfrm>
            <a:off x="9039329" y="236417"/>
            <a:ext cx="830903"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Results</a:t>
            </a:r>
          </a:p>
        </p:txBody>
      </p:sp>
      <p:sp>
        <p:nvSpPr>
          <p:cNvPr id="64" name="TextBox 11">
            <a:extLst>
              <a:ext uri="{FF2B5EF4-FFF2-40B4-BE49-F238E27FC236}">
                <a16:creationId xmlns:a16="http://schemas.microsoft.com/office/drawing/2014/main" id="{4BBCBE9C-81AB-2D3B-4F4C-5467306A530B}"/>
              </a:ext>
            </a:extLst>
          </p:cNvPr>
          <p:cNvSpPr txBox="1"/>
          <p:nvPr/>
        </p:nvSpPr>
        <p:spPr>
          <a:xfrm>
            <a:off x="10446841" y="236418"/>
            <a:ext cx="1344000" cy="34315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prstClr val="white">
                    <a:lumMod val="50000"/>
                  </a:prstClr>
                </a:solidFill>
                <a:effectLst/>
                <a:uLnTx/>
                <a:uFillTx/>
                <a:latin typeface="微软雅黑" panose="020B0503020204020204" pitchFamily="34" charset="-122"/>
                <a:ea typeface="微软雅黑" panose="020B0503020204020204" pitchFamily="34" charset="-122"/>
                <a:cs typeface="+mn-cs"/>
              </a:rPr>
              <a:t>Conclusions</a:t>
            </a:r>
          </a:p>
        </p:txBody>
      </p:sp>
      <p:cxnSp>
        <p:nvCxnSpPr>
          <p:cNvPr id="65" name="直接连接符 64">
            <a:extLst>
              <a:ext uri="{FF2B5EF4-FFF2-40B4-BE49-F238E27FC236}">
                <a16:creationId xmlns:a16="http://schemas.microsoft.com/office/drawing/2014/main" id="{410CC456-EEE7-AA53-E105-120F6E50F5C0}"/>
              </a:ext>
            </a:extLst>
          </p:cNvPr>
          <p:cNvCxnSpPr/>
          <p:nvPr/>
        </p:nvCxnSpPr>
        <p:spPr>
          <a:xfrm>
            <a:off x="7001185" y="285089"/>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F79659ED-B127-E5D2-A553-317FB5AE8192}"/>
              </a:ext>
            </a:extLst>
          </p:cNvPr>
          <p:cNvCxnSpPr/>
          <p:nvPr/>
        </p:nvCxnSpPr>
        <p:spPr>
          <a:xfrm>
            <a:off x="4203651" y="29265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TextBox 6">
            <a:extLst>
              <a:ext uri="{FF2B5EF4-FFF2-40B4-BE49-F238E27FC236}">
                <a16:creationId xmlns:a16="http://schemas.microsoft.com/office/drawing/2014/main" id="{756F6D3A-E116-8D31-432B-7CA5B801AE0D}"/>
              </a:ext>
            </a:extLst>
          </p:cNvPr>
          <p:cNvSpPr txBox="1"/>
          <p:nvPr/>
        </p:nvSpPr>
        <p:spPr>
          <a:xfrm>
            <a:off x="395642" y="1144901"/>
            <a:ext cx="3838118" cy="383939"/>
          </a:xfrm>
          <a:prstGeom prst="rect">
            <a:avLst/>
          </a:prstGeom>
          <a:noFill/>
        </p:spPr>
        <p:txBody>
          <a:bodyPr wrap="square" lIns="0" tIns="48000" rIns="0" bIns="4800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3.1 </a:t>
            </a:r>
            <a:r>
              <a:rPr lang="zh-CN" altLang="en-US" sz="1865" b="1" dirty="0">
                <a:solidFill>
                  <a:prstClr val="black">
                    <a:lumMod val="65000"/>
                    <a:lumOff val="35000"/>
                  </a:prstClr>
                </a:solidFill>
                <a:latin typeface="微软雅黑" panose="020B0503020204020204" pitchFamily="34" charset="-122"/>
                <a:ea typeface="微软雅黑" panose="020B0503020204020204" pitchFamily="34" charset="-122"/>
              </a:rPr>
              <a:t>调制识别的数据集</a:t>
            </a:r>
            <a:endParaRPr kumimoji="0" lang="zh-CN" altLang="en-US" sz="1865"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pic>
        <p:nvPicPr>
          <p:cNvPr id="4" name="图片 3">
            <a:extLst>
              <a:ext uri="{FF2B5EF4-FFF2-40B4-BE49-F238E27FC236}">
                <a16:creationId xmlns:a16="http://schemas.microsoft.com/office/drawing/2014/main" id="{A9B84881-5674-3894-85B8-62ABEB90F93E}"/>
              </a:ext>
            </a:extLst>
          </p:cNvPr>
          <p:cNvPicPr>
            <a:picLocks noChangeAspect="1"/>
          </p:cNvPicPr>
          <p:nvPr/>
        </p:nvPicPr>
        <p:blipFill>
          <a:blip r:embed="rId3"/>
          <a:stretch>
            <a:fillRect/>
          </a:stretch>
        </p:blipFill>
        <p:spPr>
          <a:xfrm>
            <a:off x="648575" y="1826339"/>
            <a:ext cx="5629448" cy="1755826"/>
          </a:xfrm>
          <a:prstGeom prst="rect">
            <a:avLst/>
          </a:prstGeom>
        </p:spPr>
      </p:pic>
      <p:sp>
        <p:nvSpPr>
          <p:cNvPr id="5" name="文本框 4">
            <a:extLst>
              <a:ext uri="{FF2B5EF4-FFF2-40B4-BE49-F238E27FC236}">
                <a16:creationId xmlns:a16="http://schemas.microsoft.com/office/drawing/2014/main" id="{C79E969A-0A64-5AA1-4E0A-90F8741842AC}"/>
              </a:ext>
            </a:extLst>
          </p:cNvPr>
          <p:cNvSpPr txBox="1"/>
          <p:nvPr/>
        </p:nvSpPr>
        <p:spPr>
          <a:xfrm>
            <a:off x="6456260" y="1874005"/>
            <a:ext cx="5636472" cy="4216539"/>
          </a:xfrm>
          <a:prstGeom prst="rect">
            <a:avLst/>
          </a:prstGeom>
          <a:noFill/>
        </p:spPr>
        <p:txBody>
          <a:bodyPr wrap="square" rtlCol="0">
            <a:spAutoFit/>
          </a:bodyPr>
          <a:lstStyle/>
          <a:p>
            <a:pPr algn="l"/>
            <a:r>
              <a:rPr lang="zh-CN" altLang="en-US" sz="2400" dirty="0">
                <a:solidFill>
                  <a:srgbClr val="4D4D4D"/>
                </a:solidFill>
                <a:latin typeface="-apple-system"/>
              </a:rPr>
              <a:t>训练使用的数据集</a:t>
            </a:r>
            <a:r>
              <a:rPr lang="zh-CN" altLang="en-US" sz="2400" b="0" i="0" dirty="0">
                <a:solidFill>
                  <a:srgbClr val="4D4D4D"/>
                </a:solidFill>
                <a:effectLst/>
                <a:latin typeface="-apple-system"/>
              </a:rPr>
              <a:t>包含了合成模拟通道效果和 </a:t>
            </a:r>
            <a:r>
              <a:rPr lang="zh-CN" altLang="en-US" sz="2400" dirty="0">
                <a:solidFill>
                  <a:srgbClr val="4D4D4D"/>
                </a:solidFill>
                <a:latin typeface="-apple-system"/>
              </a:rPr>
              <a:t>多种</a:t>
            </a:r>
            <a:r>
              <a:rPr lang="zh-CN" altLang="en-US" sz="2400" b="0" i="0" dirty="0">
                <a:solidFill>
                  <a:srgbClr val="4D4D4D"/>
                </a:solidFill>
                <a:effectLst/>
                <a:latin typeface="-apple-system"/>
              </a:rPr>
              <a:t>数字和模拟调制类型的无线记录的信号数据。而数据以 </a:t>
            </a:r>
            <a:r>
              <a:rPr lang="en-US" altLang="zh-CN" sz="2400" b="0" i="0" dirty="0">
                <a:solidFill>
                  <a:srgbClr val="4D4D4D"/>
                </a:solidFill>
                <a:effectLst/>
                <a:latin typeface="-apple-system"/>
              </a:rPr>
              <a:t>hdf5 </a:t>
            </a:r>
            <a:r>
              <a:rPr lang="zh-CN" altLang="en-US" sz="2400" b="0" i="0" dirty="0">
                <a:solidFill>
                  <a:srgbClr val="4D4D4D"/>
                </a:solidFill>
                <a:effectLst/>
                <a:latin typeface="-apple-system"/>
              </a:rPr>
              <a:t>格式存储为浮点值。</a:t>
            </a:r>
            <a:endParaRPr lang="en-US" altLang="zh-CN" sz="2400" b="0" i="0" dirty="0">
              <a:solidFill>
                <a:srgbClr val="4D4D4D"/>
              </a:solidFill>
              <a:effectLst/>
              <a:latin typeface="-apple-system"/>
            </a:endParaRPr>
          </a:p>
          <a:p>
            <a:pPr algn="l"/>
            <a:endParaRPr lang="en-US" altLang="zh-CN" sz="2400" dirty="0">
              <a:solidFill>
                <a:srgbClr val="4D4D4D"/>
              </a:solidFill>
              <a:latin typeface="-apple-system"/>
            </a:endParaRPr>
          </a:p>
          <a:p>
            <a:pPr algn="just"/>
            <a:r>
              <a:rPr lang="zh-CN" altLang="en-US" sz="2400" b="0" i="0" dirty="0">
                <a:effectLst/>
                <a:latin typeface="-apple-system"/>
              </a:rPr>
              <a:t>数据集包含</a:t>
            </a:r>
            <a:r>
              <a:rPr lang="en-US" altLang="zh-CN" sz="2400" b="0" i="0" dirty="0">
                <a:effectLst/>
                <a:latin typeface="-apple-system"/>
              </a:rPr>
              <a:t>24</a:t>
            </a:r>
            <a:r>
              <a:rPr lang="zh-CN" altLang="en-US" sz="2400" b="0" i="0" dirty="0">
                <a:effectLst/>
                <a:latin typeface="-apple-system"/>
              </a:rPr>
              <a:t>种调制，每种调制包含</a:t>
            </a:r>
            <a:r>
              <a:rPr lang="en-US" altLang="zh-CN" sz="2400" b="0" i="0" dirty="0">
                <a:effectLst/>
                <a:latin typeface="-apple-system"/>
              </a:rPr>
              <a:t>26</a:t>
            </a:r>
            <a:r>
              <a:rPr lang="zh-CN" altLang="en-US" sz="2400" b="0" i="0" dirty="0">
                <a:effectLst/>
                <a:latin typeface="-apple-system"/>
              </a:rPr>
              <a:t>种信噪比，每种信噪比下包含</a:t>
            </a:r>
            <a:r>
              <a:rPr lang="en-US" altLang="zh-CN" sz="2400" b="0" i="0" dirty="0">
                <a:effectLst/>
                <a:latin typeface="-apple-system"/>
              </a:rPr>
              <a:t>4096</a:t>
            </a:r>
            <a:r>
              <a:rPr lang="zh-CN" altLang="en-US" sz="2400" b="0" i="0" dirty="0">
                <a:effectLst/>
                <a:latin typeface="-apple-system"/>
              </a:rPr>
              <a:t>条数据，每条数据包含</a:t>
            </a:r>
            <a:r>
              <a:rPr lang="en-US" altLang="zh-CN" sz="2400" b="0" i="0" dirty="0">
                <a:effectLst/>
                <a:latin typeface="-apple-system"/>
              </a:rPr>
              <a:t>IQ</a:t>
            </a:r>
            <a:r>
              <a:rPr lang="zh-CN" altLang="en-US" sz="2400" b="0" i="0" dirty="0">
                <a:effectLst/>
                <a:latin typeface="-apple-system"/>
              </a:rPr>
              <a:t>两路信号，每路信号包含</a:t>
            </a:r>
            <a:r>
              <a:rPr lang="en-US" altLang="zh-CN" sz="2400" b="0" i="0" dirty="0">
                <a:effectLst/>
                <a:latin typeface="-apple-system"/>
              </a:rPr>
              <a:t>1024</a:t>
            </a:r>
            <a:r>
              <a:rPr lang="zh-CN" altLang="en-US" sz="2400" b="0" i="0" dirty="0">
                <a:effectLst/>
                <a:latin typeface="-apple-system"/>
              </a:rPr>
              <a:t>个点，所以新数据集的大小变为：</a:t>
            </a:r>
            <a:r>
              <a:rPr lang="en-US" altLang="zh-CN" sz="2800" b="1" i="0" dirty="0">
                <a:effectLst/>
                <a:latin typeface="-apple-system"/>
              </a:rPr>
              <a:t>2555904×1024×2</a:t>
            </a:r>
            <a:r>
              <a:rPr lang="zh-CN" altLang="en-US" sz="2400" b="0" i="0" dirty="0">
                <a:effectLst/>
                <a:latin typeface="-apple-system"/>
              </a:rPr>
              <a:t>，而数据集大小高达</a:t>
            </a:r>
            <a:r>
              <a:rPr lang="en-US" altLang="zh-CN" sz="2400" b="0" i="0" dirty="0">
                <a:effectLst/>
                <a:latin typeface="-apple-system"/>
              </a:rPr>
              <a:t>20G</a:t>
            </a:r>
            <a:r>
              <a:rPr lang="zh-CN" altLang="en-US" sz="2400" b="0" i="0" dirty="0">
                <a:effectLst/>
                <a:latin typeface="-apple-system"/>
              </a:rPr>
              <a:t>。</a:t>
            </a:r>
          </a:p>
        </p:txBody>
      </p:sp>
      <p:sp>
        <p:nvSpPr>
          <p:cNvPr id="8" name="文本框 7">
            <a:extLst>
              <a:ext uri="{FF2B5EF4-FFF2-40B4-BE49-F238E27FC236}">
                <a16:creationId xmlns:a16="http://schemas.microsoft.com/office/drawing/2014/main" id="{E0493513-2260-11F8-1B8C-DC401BA4E8EB}"/>
              </a:ext>
            </a:extLst>
          </p:cNvPr>
          <p:cNvSpPr txBox="1"/>
          <p:nvPr/>
        </p:nvSpPr>
        <p:spPr>
          <a:xfrm>
            <a:off x="504959" y="3879663"/>
            <a:ext cx="5636472" cy="2308324"/>
          </a:xfrm>
          <a:prstGeom prst="rect">
            <a:avLst/>
          </a:prstGeom>
          <a:noFill/>
        </p:spPr>
        <p:txBody>
          <a:bodyPr wrap="square" rtlCol="0">
            <a:spAutoFit/>
          </a:bodyPr>
          <a:lstStyle/>
          <a:p>
            <a:pPr algn="l"/>
            <a:r>
              <a:rPr lang="zh-CN" altLang="en-US" sz="2400" b="0" i="0" dirty="0">
                <a:solidFill>
                  <a:srgbClr val="4D4D4D"/>
                </a:solidFill>
                <a:effectLst/>
                <a:latin typeface="-apple-system"/>
              </a:rPr>
              <a:t>调制类型包括：</a:t>
            </a:r>
            <a:endParaRPr lang="en-US" altLang="zh-CN" sz="2400" b="0" i="0" dirty="0">
              <a:solidFill>
                <a:srgbClr val="4D4D4D"/>
              </a:solidFill>
              <a:effectLst/>
              <a:latin typeface="-apple-system"/>
            </a:endParaRPr>
          </a:p>
          <a:p>
            <a:pPr algn="just"/>
            <a:r>
              <a:rPr lang="en-US" altLang="zh-CN" sz="2400" b="0" i="0" dirty="0">
                <a:effectLst/>
                <a:latin typeface="-apple-system"/>
              </a:rPr>
              <a:t>32PSK, 16APSK, 32QAM, FM, GMSK, 32APSK, OQPSK, 8ASK, BPSK, 8PSK, AM-SSB-SC, 4ASK, 16PSK, 64APSK, 128QAM, 128APSK, AM-DSB-SC, AM-SSB-WC, 64QAM, QPSK, 256QAM, AM-DSB-WC, OOK,16QAM</a:t>
            </a:r>
            <a:endParaRPr lang="zh-CN" altLang="en-US" sz="2400" b="0" i="0" dirty="0">
              <a:effectLst/>
              <a:latin typeface="-apple-system"/>
            </a:endParaRPr>
          </a:p>
        </p:txBody>
      </p:sp>
    </p:spTree>
    <p:extLst>
      <p:ext uri="{BB962C8B-B14F-4D97-AF65-F5344CB8AC3E}">
        <p14:creationId xmlns:p14="http://schemas.microsoft.com/office/powerpoint/2010/main" val="214137105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2.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1779</TotalTime>
  <Words>1921</Words>
  <Application>Microsoft Office PowerPoint</Application>
  <PresentationFormat>宽屏</PresentationFormat>
  <Paragraphs>198</Paragraphs>
  <Slides>17</Slides>
  <Notes>17</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17</vt:i4>
      </vt:variant>
    </vt:vector>
  </HeadingPairs>
  <TitlesOfParts>
    <vt:vector size="26" baseType="lpstr">
      <vt:lpstr>-apple-system</vt:lpstr>
      <vt:lpstr>PingFang SC</vt:lpstr>
      <vt:lpstr>等线</vt:lpstr>
      <vt:lpstr>微软雅黑</vt:lpstr>
      <vt:lpstr>Arial</vt:lpstr>
      <vt:lpstr>Calibri</vt:lpstr>
      <vt:lpstr>Calibri Light</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徐 珞皓</cp:lastModifiedBy>
  <cp:revision>133</cp:revision>
  <dcterms:created xsi:type="dcterms:W3CDTF">2016-11-24T09:20:00Z</dcterms:created>
  <dcterms:modified xsi:type="dcterms:W3CDTF">2022-08-30T08:12:14Z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